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4" r:id="rId1"/>
  </p:sldMasterIdLst>
  <p:notesMasterIdLst>
    <p:notesMasterId r:id="rId19"/>
  </p:notesMasterIdLst>
  <p:sldIdLst>
    <p:sldId id="271" r:id="rId2"/>
    <p:sldId id="274" r:id="rId3"/>
    <p:sldId id="272" r:id="rId4"/>
    <p:sldId id="287" r:id="rId5"/>
    <p:sldId id="273" r:id="rId6"/>
    <p:sldId id="276" r:id="rId7"/>
    <p:sldId id="278" r:id="rId8"/>
    <p:sldId id="277" r:id="rId9"/>
    <p:sldId id="275" r:id="rId10"/>
    <p:sldId id="279" r:id="rId11"/>
    <p:sldId id="281" r:id="rId12"/>
    <p:sldId id="270" r:id="rId13"/>
    <p:sldId id="282" r:id="rId14"/>
    <p:sldId id="285" r:id="rId15"/>
    <p:sldId id="283" r:id="rId16"/>
    <p:sldId id="284" r:id="rId17"/>
    <p:sldId id="28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0" autoAdjust="0"/>
    <p:restoredTop sz="95718" autoAdjust="0"/>
  </p:normalViewPr>
  <p:slideViewPr>
    <p:cSldViewPr snapToGrid="0">
      <p:cViewPr varScale="1">
        <p:scale>
          <a:sx n="114" d="100"/>
          <a:sy n="114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D0955-A13C-4EB6-8E85-BA9DA306DC9B}" type="datetimeFigureOut">
              <a:rPr lang="en-US" smtClean="0"/>
              <a:t>9/14/17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012B0-5A18-4336-8A15-096D48E29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71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is across many tabs, large tables of data, hard to parse through quickly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012B0-5A18-4336-8A15-096D48E297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99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cases were provided by the architect and placed into workflow format for better understanding of what</a:t>
            </a:r>
            <a:r>
              <a:rPr lang="en-US" baseline="0" dirty="0" smtClean="0"/>
              <a:t> steps the user needs to take and what decisions they might incur.</a:t>
            </a:r>
          </a:p>
          <a:p>
            <a:endParaRPr lang="en-US" baseline="0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Michelle (app dev) codes a new function, she monitors the address space to ensure no new overhead was introduced.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Ralph (perf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wants to prevent hardware upgrade, he monitors highest consuming resources looking </a:t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for changes that can be made to the application.</a:t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Sherman (sys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gets a call that response time is really bad on a CICS region. He runs a couple monitors to check applications statistics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see where improvements   </a:t>
            </a:r>
            <a:b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can be made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012B0-5A18-4336-8A15-096D48E297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98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Sketches were used to create</a:t>
            </a:r>
            <a:r>
              <a:rPr lang="en-US" baseline="0" dirty="0" smtClean="0"/>
              <a:t> a low fidelity paper prototype and conducted usability studies.</a:t>
            </a:r>
          </a:p>
          <a:p>
            <a:endParaRPr lang="en-US" dirty="0" smtClean="0"/>
          </a:p>
          <a:p>
            <a:r>
              <a:rPr lang="en-US" dirty="0" smtClean="0"/>
              <a:t>Scrum team members who</a:t>
            </a:r>
            <a:r>
              <a:rPr lang="en-US" baseline="0" dirty="0" smtClean="0"/>
              <a:t> observed the usability tests met and created the affinity diagram.  </a:t>
            </a:r>
          </a:p>
          <a:p>
            <a:r>
              <a:rPr lang="en-US" baseline="0" dirty="0" smtClean="0"/>
              <a:t>The Prague scrum teams emailed us their notes they were added to the diagram for voting on top priority items.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012B0-5A18-4336-8A15-096D48E297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55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r>
              <a:rPr lang="en-US" baseline="0" dirty="0" smtClean="0"/>
              <a:t> showed t</a:t>
            </a:r>
            <a:r>
              <a:rPr lang="en-US" dirty="0" smtClean="0"/>
              <a:t>he initial pie</a:t>
            </a:r>
            <a:r>
              <a:rPr lang="en-US" baseline="0" dirty="0" smtClean="0"/>
              <a:t> did not make sense, and </a:t>
            </a:r>
            <a:r>
              <a:rPr lang="en-US" dirty="0" smtClean="0"/>
              <a:t>was not</a:t>
            </a:r>
            <a:r>
              <a:rPr lang="en-US" baseline="0" dirty="0" smtClean="0"/>
              <a:t> the proper indication of the data we were after.   </a:t>
            </a:r>
            <a:br>
              <a:rPr lang="en-US" baseline="0" dirty="0" smtClean="0"/>
            </a:br>
            <a:r>
              <a:rPr lang="en-US" baseline="0" dirty="0" smtClean="0"/>
              <a:t>It was just a redundant graphical representation of the total data from the bar chart.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stacked bar chart misrepresented the data as ….</a:t>
            </a:r>
            <a:br>
              <a:rPr lang="en-US" baseline="0" dirty="0" smtClean="0"/>
            </a:br>
            <a:r>
              <a:rPr lang="en-US" baseline="0" dirty="0" smtClean="0"/>
              <a:t>Testing revealed that we only needed to display the top 5 items in a dashboard view.  They can always get full data </a:t>
            </a:r>
            <a:r>
              <a:rPr lang="en-US" baseline="0" dirty="0" err="1" smtClean="0"/>
              <a:t>thr</a:t>
            </a:r>
            <a:endParaRPr lang="en-US" baseline="0" dirty="0"/>
          </a:p>
          <a:p>
            <a:r>
              <a:rPr lang="en-US" baseline="0" dirty="0"/>
              <a:t>All users like the direction we were headed in but also wanted the ability to drill deeper into the data.  A table layout was added to show the next level of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012B0-5A18-4336-8A15-096D48E297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70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012B0-5A18-4336-8A15-096D48E2970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5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55ABA-C5E1-4DCB-A3C7-3605C03DEB48}" type="datetimeFigureOut">
              <a:rPr lang="en-US" smtClean="0"/>
              <a:t>9/14/17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716A4-6C66-43BF-9BD2-EAA027259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38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UX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Susie Robson</a:t>
            </a:r>
          </a:p>
          <a:p>
            <a:r>
              <a:rPr lang="en-US" dirty="0" smtClean="0"/>
              <a:t>2017</a:t>
            </a:r>
          </a:p>
          <a:p>
            <a:r>
              <a:rPr lang="en-US" dirty="0" smtClean="0"/>
              <a:t>CONFIDENTIAL AND PROPRIETARY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878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Product: CA Mainframe Application Tuner (MAT)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 Mainframe Application Tuner (CA MAT) is designed to identify the root causes of application performance inefficiencies in your mainframe applications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926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to be Solved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Targeting </a:t>
            </a:r>
            <a:r>
              <a:rPr lang="en-US" dirty="0"/>
              <a:t>a new persona for this product</a:t>
            </a:r>
          </a:p>
          <a:p>
            <a:pPr lvl="1"/>
            <a:r>
              <a:rPr lang="en-US" dirty="0"/>
              <a:t>Application Developers</a:t>
            </a:r>
          </a:p>
          <a:p>
            <a:pPr marL="228600" lvl="1">
              <a:spcBef>
                <a:spcPts val="1000"/>
              </a:spcBef>
            </a:pPr>
            <a:r>
              <a:rPr lang="en-US" dirty="0" smtClean="0"/>
              <a:t>There </a:t>
            </a:r>
            <a:r>
              <a:rPr lang="en-US" dirty="0"/>
              <a:t>was a need for a new GUI 'Dashboard' screen to present a high level view that an Application </a:t>
            </a:r>
            <a:r>
              <a:rPr lang="en-US" dirty="0" smtClean="0"/>
              <a:t>Developer </a:t>
            </a:r>
            <a:r>
              <a:rPr lang="en-US" dirty="0"/>
              <a:t>could easily understand and use. It was currently mainly being used only by the systems programmer or systems admins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Need an easy, visual way for them to quickly identify problems they encounter and then fix the problem</a:t>
            </a:r>
          </a:p>
          <a:p>
            <a:r>
              <a:rPr lang="en-US" dirty="0"/>
              <a:t>They will do this in an Eclipse-based GUI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906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82648"/>
            <a:ext cx="5182130" cy="32264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205878"/>
            <a:ext cx="5625168" cy="2565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562217"/>
            <a:ext cx="5625168" cy="24408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1449659"/>
            <a:ext cx="4770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Data is across multiple tabs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Difficult to decipher the problem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Tables are large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31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Design Studio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had a small collaborative Design Studio with the Product Owner, Architect, and Product Manager</a:t>
            </a:r>
          </a:p>
          <a:p>
            <a:r>
              <a:rPr lang="en-US" dirty="0" smtClean="0"/>
              <a:t>We talked about Personas, Use </a:t>
            </a:r>
            <a:r>
              <a:rPr lang="en-US" dirty="0"/>
              <a:t>C</a:t>
            </a:r>
            <a:r>
              <a:rPr lang="en-US" dirty="0" smtClean="0"/>
              <a:t>ases, Workflows, and Designs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937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identified the top personas</a:t>
            </a:r>
          </a:p>
          <a:p>
            <a:r>
              <a:rPr lang="en-US" dirty="0" smtClean="0"/>
              <a:t>We chose the Application Developer (Michelle) as the target audience</a:t>
            </a:r>
            <a:endParaRPr lang="en-US" dirty="0"/>
          </a:p>
        </p:txBody>
      </p:sp>
      <p:pic>
        <p:nvPicPr>
          <p:cNvPr id="4" name="Picture 2" descr="Machine generated alternative text: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36" y="3816954"/>
            <a:ext cx="3112201" cy="284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517" y="3569806"/>
            <a:ext cx="2310987" cy="1585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3711" y="4573000"/>
            <a:ext cx="1786541" cy="1738900"/>
          </a:xfrm>
          <a:prstGeom prst="rect">
            <a:avLst/>
          </a:prstGeom>
        </p:spPr>
      </p:pic>
      <p:pic>
        <p:nvPicPr>
          <p:cNvPr id="7" name="Picture 2" descr="C:\Users\colka01\AppData\Local\Temp\SNAGHTML117beb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164" y="4655808"/>
            <a:ext cx="2386147" cy="157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84925" y="5241308"/>
            <a:ext cx="2567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Michelle (app dev)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70123" y="6480996"/>
            <a:ext cx="2567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Sherman (sys </a:t>
            </a:r>
            <a:r>
              <a:rPr lang="en-US" dirty="0" err="1"/>
              <a:t>prog</a:t>
            </a:r>
            <a:r>
              <a:rPr lang="en-US" dirty="0"/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4264" y="6353038"/>
            <a:ext cx="299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Ralph </a:t>
            </a:r>
            <a:r>
              <a:rPr lang="en-US" smtClean="0"/>
              <a:t>(Performance Engineer)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678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user has been informed that a job is consuming </a:t>
            </a:r>
            <a:r>
              <a:rPr lang="en-US" dirty="0" smtClean="0"/>
              <a:t>CPU. After </a:t>
            </a:r>
            <a:r>
              <a:rPr lang="en-US" dirty="0"/>
              <a:t>analysis </a:t>
            </a:r>
            <a:br>
              <a:rPr lang="en-US" dirty="0"/>
            </a:br>
            <a:r>
              <a:rPr lang="en-US" dirty="0"/>
              <a:t>of the job, the dashboard is reviewed to see the top 5 possible causes</a:t>
            </a:r>
            <a:r>
              <a:rPr lang="en-US" dirty="0" smtClean="0"/>
              <a:t>. Following </a:t>
            </a:r>
            <a:r>
              <a:rPr lang="en-US" dirty="0"/>
              <a:t>the path the dashboard leads them to – the job is tweaked and </a:t>
            </a:r>
            <a:r>
              <a:rPr lang="en-US" dirty="0" smtClean="0"/>
              <a:t> Rerun</a:t>
            </a:r>
            <a:r>
              <a:rPr lang="en-US" dirty="0"/>
              <a:t>.  A comparison of the dashboard is displayed to see the before &amp; </a:t>
            </a:r>
            <a:r>
              <a:rPr lang="en-US" dirty="0" smtClean="0"/>
              <a:t>after results</a:t>
            </a:r>
            <a:r>
              <a:rPr lang="en-US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85234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Analysis: A </a:t>
            </a:r>
            <a:r>
              <a:rPr lang="en-US" dirty="0"/>
              <a:t>workflow was created representing use cases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969" y="2736544"/>
            <a:ext cx="7412061" cy="385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96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Sketches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we did the </a:t>
            </a:r>
            <a:r>
              <a:rPr lang="en-US" dirty="0" smtClean="0"/>
              <a:t>personas, use cases, and workflows </a:t>
            </a:r>
            <a:r>
              <a:rPr lang="en-US" dirty="0"/>
              <a:t>we went on to sketching out design ideas based on the use cases that the architect had drafted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095" y="3327136"/>
            <a:ext cx="4466494" cy="35261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908" y="3327136"/>
            <a:ext cx="4548419" cy="353086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65538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Usability Study Using Paper </a:t>
            </a:r>
            <a:r>
              <a:rPr lang="en-US" dirty="0"/>
              <a:t>P</a:t>
            </a:r>
            <a:r>
              <a:rPr lang="en-US" dirty="0" smtClean="0"/>
              <a:t>rototypes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created some paper prototypes based on the sketches from the workshop</a:t>
            </a:r>
          </a:p>
          <a:p>
            <a:r>
              <a:rPr lang="en-US" dirty="0" smtClean="0"/>
              <a:t>We conducted a usability study </a:t>
            </a:r>
            <a:br>
              <a:rPr lang="en-US" dirty="0" smtClean="0"/>
            </a:br>
            <a:r>
              <a:rPr lang="en-US" dirty="0" smtClean="0"/>
              <a:t>using the paper prototype</a:t>
            </a:r>
          </a:p>
          <a:p>
            <a:r>
              <a:rPr lang="en-US" dirty="0" smtClean="0"/>
              <a:t>Key stakeholders observed these</a:t>
            </a:r>
            <a:br>
              <a:rPr lang="en-US" dirty="0" smtClean="0"/>
            </a:br>
            <a:r>
              <a:rPr lang="en-US" dirty="0" smtClean="0"/>
              <a:t>sessions and the debrief</a:t>
            </a:r>
          </a:p>
          <a:p>
            <a:r>
              <a:rPr lang="en-US" dirty="0" smtClean="0"/>
              <a:t>We tweaked the design based</a:t>
            </a:r>
            <a:br>
              <a:rPr lang="en-US" dirty="0" smtClean="0"/>
            </a:br>
            <a:r>
              <a:rPr lang="en-US" dirty="0" smtClean="0"/>
              <a:t>on the feedback</a:t>
            </a:r>
          </a:p>
          <a:p>
            <a:r>
              <a:rPr lang="en-US" dirty="0" smtClean="0"/>
              <a:t>We tested again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663" y="2681026"/>
            <a:ext cx="5775158" cy="363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4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Redesign, Higher Fidelity, More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000" dirty="0"/>
              <a:t>Testing</a:t>
            </a:r>
            <a:r>
              <a:rPr lang="en-US" dirty="0"/>
              <a:t> showed the initial pie did not make sense, </a:t>
            </a:r>
            <a:r>
              <a:rPr lang="en-US" dirty="0" smtClean="0"/>
              <a:t>was </a:t>
            </a:r>
            <a:r>
              <a:rPr lang="en-US" dirty="0"/>
              <a:t>not the proper </a:t>
            </a:r>
            <a:r>
              <a:rPr lang="en-US" sz="3000" dirty="0"/>
              <a:t>indication of the data. It was just a redundant graphical representation of the total data from the bar chart. 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The stacked bar chart misrepresented the data.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Testing revealed that we only needed to display the top 5 items in a dashboard view.  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They can always get full data through the individual tabs.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All users liked the direction we were headed in but also wanted the ability to drill deeper into the data.  A table layout was added to show the next level of data.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See next page for images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71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Redesign, Higher Fidelity, More Testing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537" y="2031154"/>
            <a:ext cx="4786418" cy="36301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5094" y="2031154"/>
            <a:ext cx="4942507" cy="36301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1107" y="5923057"/>
            <a:ext cx="1559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06153" y="5923057"/>
            <a:ext cx="1559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135725" y="4044461"/>
            <a:ext cx="701260" cy="1182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7138901">
            <a:off x="8243622" y="5211984"/>
            <a:ext cx="701260" cy="1758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3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Axure</a:t>
            </a:r>
            <a:r>
              <a:rPr lang="en-US" dirty="0" smtClean="0"/>
              <a:t> Wireframes and More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the </a:t>
            </a:r>
            <a:r>
              <a:rPr lang="en-US" dirty="0" smtClean="0"/>
              <a:t>previous study,  </a:t>
            </a:r>
            <a:r>
              <a:rPr lang="en-US" dirty="0"/>
              <a:t>the pie chart was updated to represent the top 5% of CPU usage based on the category selected in the Bar chart.  </a:t>
            </a:r>
          </a:p>
          <a:p>
            <a:r>
              <a:rPr lang="en-US" dirty="0"/>
              <a:t>Clicking on an individual slice of the pie updated the table below it to again reflect the top 5% of that item.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630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Axure</a:t>
            </a:r>
            <a:r>
              <a:rPr lang="en-US" dirty="0" smtClean="0"/>
              <a:t> Wireframes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09674" cy="4351338"/>
          </a:xfrm>
        </p:spPr>
        <p:txBody>
          <a:bodyPr/>
          <a:lstStyle/>
          <a:p>
            <a:r>
              <a:rPr lang="en-US" dirty="0" smtClean="0"/>
              <a:t>The Red was too strong</a:t>
            </a:r>
          </a:p>
          <a:p>
            <a:r>
              <a:rPr lang="en-US" dirty="0" smtClean="0"/>
              <a:t>Pie Chart was not the appropriate graph</a:t>
            </a:r>
          </a:p>
          <a:p>
            <a:r>
              <a:rPr lang="en-US" dirty="0" smtClean="0"/>
              <a:t>Too much white space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610" y="1953962"/>
            <a:ext cx="6015789" cy="333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90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Axure</a:t>
            </a:r>
            <a:r>
              <a:rPr lang="en-US" dirty="0" smtClean="0"/>
              <a:t> Wireframes and More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New usability tests immediately brought the users eye to the red pie slice, unfortunately now completely ignoring the bar chart on the left.  </a:t>
            </a:r>
          </a:p>
          <a:p>
            <a:r>
              <a:rPr lang="en-US" dirty="0"/>
              <a:t>Our initial thought was the red was a good </a:t>
            </a:r>
            <a:r>
              <a:rPr lang="en-US" dirty="0" smtClean="0"/>
              <a:t>indication </a:t>
            </a:r>
            <a:r>
              <a:rPr lang="en-US" dirty="0"/>
              <a:t>to the trouble area, however, through our testing we found that was not the case.  Either active or wait </a:t>
            </a:r>
            <a:r>
              <a:rPr lang="en-US" dirty="0" smtClean="0"/>
              <a:t>could in </a:t>
            </a:r>
            <a:r>
              <a:rPr lang="en-US" dirty="0"/>
              <a:t>fact be troublesome.  We found red was guiding the user to focus on an area that might not be the trouble area.  Color was adjusted in future designs.  </a:t>
            </a:r>
          </a:p>
          <a:p>
            <a:r>
              <a:rPr lang="en-US" dirty="0" smtClean="0"/>
              <a:t>It </a:t>
            </a:r>
            <a:r>
              <a:rPr lang="en-US" dirty="0"/>
              <a:t>quickly became apparent </a:t>
            </a:r>
            <a:r>
              <a:rPr lang="en-US" dirty="0" smtClean="0"/>
              <a:t>that </a:t>
            </a:r>
            <a:r>
              <a:rPr lang="en-US" dirty="0"/>
              <a:t>the pie chart was not the way to go as it always wants to total 100% and we found that is not always the case.    </a:t>
            </a:r>
          </a:p>
          <a:p>
            <a:r>
              <a:rPr lang="en-US" dirty="0"/>
              <a:t>Additional development work was done to update the prototype with UX findings/suggestions. 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04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Axure</a:t>
            </a:r>
            <a:r>
              <a:rPr lang="en-US" dirty="0" smtClean="0"/>
              <a:t> Wireframes and Customer 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 smtClean="0"/>
              <a:t>We removed the pie chart and played with some bar graphs</a:t>
            </a:r>
          </a:p>
          <a:p>
            <a:r>
              <a:rPr lang="en-US" dirty="0" smtClean="0"/>
              <a:t>The color was not appropriate</a:t>
            </a:r>
          </a:p>
          <a:p>
            <a:r>
              <a:rPr lang="en-US" dirty="0" smtClean="0"/>
              <a:t>But it was testing very well</a:t>
            </a:r>
          </a:p>
          <a:p>
            <a:r>
              <a:rPr lang="en-US" dirty="0" smtClean="0"/>
              <a:t>Customers were really liking it</a:t>
            </a:r>
          </a:p>
          <a:p>
            <a:r>
              <a:rPr lang="en-US" dirty="0" smtClean="0"/>
              <a:t>We followed the corporate style guide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684" y="1825625"/>
            <a:ext cx="5565432" cy="324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8" y="1825624"/>
            <a:ext cx="5466347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The design was updated (more neutral </a:t>
            </a:r>
            <a:r>
              <a:rPr lang="en-US" dirty="0" smtClean="0"/>
              <a:t>colors</a:t>
            </a:r>
            <a:r>
              <a:rPr lang="en-US" dirty="0"/>
              <a:t>,  etc.) and again </a:t>
            </a:r>
            <a:r>
              <a:rPr lang="en-US" dirty="0" smtClean="0"/>
              <a:t>tested</a:t>
            </a:r>
          </a:p>
          <a:p>
            <a:r>
              <a:rPr lang="en-US" dirty="0"/>
              <a:t>All of the customers who reviewed the new dashboard view thought we were giving great high level information.  </a:t>
            </a:r>
          </a:p>
          <a:p>
            <a:r>
              <a:rPr lang="en-US" dirty="0"/>
              <a:t>Additional </a:t>
            </a:r>
            <a:r>
              <a:rPr lang="en-US" dirty="0" smtClean="0"/>
              <a:t>agile stories </a:t>
            </a:r>
            <a:r>
              <a:rPr lang="en-US" dirty="0"/>
              <a:t>were added to the backlog for </a:t>
            </a:r>
            <a:r>
              <a:rPr lang="en-US" dirty="0" smtClean="0"/>
              <a:t>enhancements </a:t>
            </a:r>
            <a:r>
              <a:rPr lang="en-US" dirty="0"/>
              <a:t>to add reporting / email notifications etc. to the page. 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314" y="1825624"/>
            <a:ext cx="6081686" cy="314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0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588</TotalTime>
  <Words>875</Words>
  <Application>Microsoft Macintosh PowerPoint</Application>
  <PresentationFormat>Widescreen</PresentationFormat>
  <Paragraphs>87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Calibri Light</vt:lpstr>
      <vt:lpstr>Arial</vt:lpstr>
      <vt:lpstr>Office Theme</vt:lpstr>
      <vt:lpstr>UX Project</vt:lpstr>
      <vt:lpstr>Product: CA Mainframe Application Tuner (MAT)</vt:lpstr>
      <vt:lpstr>The Problem to be Solved</vt:lpstr>
      <vt:lpstr>Original Design</vt:lpstr>
      <vt:lpstr>Collaborative Design Studio</vt:lpstr>
      <vt:lpstr>Personas</vt:lpstr>
      <vt:lpstr>Use Cases</vt:lpstr>
      <vt:lpstr>Workflows</vt:lpstr>
      <vt:lpstr>Sketches</vt:lpstr>
      <vt:lpstr>Usability Study Using Paper Prototypes</vt:lpstr>
      <vt:lpstr>Redesign, Higher Fidelity, More Testing</vt:lpstr>
      <vt:lpstr>Redesign, Higher Fidelity, More Testing</vt:lpstr>
      <vt:lpstr>Axure Wireframes and More Testing</vt:lpstr>
      <vt:lpstr>Axure Wireframes</vt:lpstr>
      <vt:lpstr>Axure Wireframes and More Testing</vt:lpstr>
      <vt:lpstr>Axure Wireframes and Customer Interviews</vt:lpstr>
      <vt:lpstr>Final UI</vt:lpstr>
    </vt:vector>
  </TitlesOfParts>
  <Manager/>
  <Company/>
  <LinksUpToDate>false</LinksUpToDate>
  <SharedDoc>false</SharedDoc>
  <HyperlinkBase/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Colby, Karen L</dc:creator>
  <cp:keywords/>
  <dc:description/>
  <cp:lastModifiedBy>Robson, Susie</cp:lastModifiedBy>
  <cp:revision>114</cp:revision>
  <dcterms:created xsi:type="dcterms:W3CDTF">2016-01-25T20:29:39Z</dcterms:created>
  <dcterms:modified xsi:type="dcterms:W3CDTF">2017-09-14T18:37:23Z</dcterms:modified>
  <cp:category/>
</cp:coreProperties>
</file>