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2"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5143500" type="screen16x9"/>
  <p:notesSz cx="6858000" cy="9144000"/>
  <p:embeddedFontLst>
    <p:embeddedFont>
      <p:font typeface="Oswald" pitchFamily="2" charset="77"/>
      <p:regular r:id="rId53"/>
      <p:bold r:id="rId54"/>
    </p:embeddedFont>
    <p:embeddedFont>
      <p:font typeface="Roboto" panose="02000000000000000000" pitchFamily="2" charset="0"/>
      <p:regular r:id="rId55"/>
      <p:bold r:id="rId56"/>
      <p:italic r:id="rId57"/>
      <p:boldItalic r:id="rId58"/>
    </p:embeddedFont>
    <p:embeddedFont>
      <p:font typeface="Source Code Pro" panose="020B0509030403020204" pitchFamily="49"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6"/>
  </p:normalViewPr>
  <p:slideViewPr>
    <p:cSldViewPr snapToGrid="0">
      <p:cViewPr varScale="1">
        <p:scale>
          <a:sx n="144" d="100"/>
          <a:sy n="144" d="100"/>
        </p:scale>
        <p:origin x="72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6f80d1ff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c6f80d1ff_0_2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c6f80d1f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872d81d56c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872d81d56c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c6f80d1ff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D5156"/>
                </a:solidFill>
                <a:highlight>
                  <a:srgbClr val="FFFFFF"/>
                </a:highlight>
                <a:latin typeface="Roboto"/>
                <a:ea typeface="Roboto"/>
                <a:cs typeface="Roboto"/>
                <a:sym typeface="Roboto"/>
              </a:rPr>
              <a:t>Integrated Database Management System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872d81d56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872d81d56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Explore is the bottom third</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872d81d56c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872d81d56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872d81d56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872d81d56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872d81d56c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872d81d56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872d81d56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872d81d56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872d81d56c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872d81d56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872d81d56c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872d81d56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D5156"/>
                </a:solidFill>
                <a:highlight>
                  <a:schemeClr val="lt1"/>
                </a:highlight>
                <a:latin typeface="Roboto"/>
                <a:ea typeface="Roboto"/>
                <a:cs typeface="Roboto"/>
                <a:sym typeface="Roboto"/>
              </a:rPr>
              <a:t>Integrated Database Management System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872d81d56c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872d81d56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872d81d56c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872d81d56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872d81d56c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872d81d56c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72d81d56c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872d81d56c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872d81d56c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872d81d56c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872d81d56c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872d81d56c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872d81d56c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872d81d56c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72d81d56c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72d81d56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872d81d56c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872d81d56c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872d81d56c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872d81d56c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872d81d56c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872d81d56c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872d81d56c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872d81d56c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72d81d56c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872d81d56c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872d81d56c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872d81d56c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72d81d56c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872d81d56c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872d81d56c_0_15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872d81d56c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872d81d56c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872d81d56c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872d81d56c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872d81d56c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872d81d56c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872d81d56c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Data is across many tabs, large tables of data, hard to parse through quickly</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872d81d56c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872d81d56c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72d81d56c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72d81d56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872d81d56c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872d81d56c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72d81d56c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872d81d56c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872d81d56c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872d81d56c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Use cases were provided by the architect and placed into workflow format for better understanding of what steps the user needs to take and what decisions they might incur.</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1) Michelle (app dev) codes a new function, she monitors the address space to ensure no new overhead was introduced.</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2) Ralph (perf eng) wants to prevent hardware upgrade, he monitors highest consuming resources looking</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	for changes that can be made to the application.</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3) Sherman (sys prog) gets a call that response time is really bad on a CICS region. He runs a couple monitors to check applications statistics to see where improvements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	can be made</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872d81d56c_0_2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872d81d56c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872d81d56c_0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872d81d56c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Sketches were used to create a low fidelity paper prototype and conducted usability studies.</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Scrum team members who observed the usability tests met and created the affinity diagram.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The Prague scrum teams emailed us their notes they were added to the diagram for voting on top priority items.</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872d81d56c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872d81d56c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Testing showed the initial pie did not make sense, and was not the proper indication of the data we were after.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It was just a redundant graphical representation of the total data from the bar chart.</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The stacked bar chart misrepresented the data as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Testing revealed that we only needed to display the top 5 items in a dashboard view.  They can always get full data thr</a:t>
            </a:r>
            <a:endParaRPr sz="1200">
              <a:latin typeface="Calibri"/>
              <a:ea typeface="Calibri"/>
              <a:cs typeface="Calibri"/>
              <a:sym typeface="Calibri"/>
            </a:endParaRPr>
          </a:p>
          <a:p>
            <a:pPr marL="0" lvl="0" indent="0" algn="l" rtl="0">
              <a:spcBef>
                <a:spcPts val="0"/>
              </a:spcBef>
              <a:spcAft>
                <a:spcPts val="0"/>
              </a:spcAft>
              <a:buNone/>
            </a:pPr>
            <a:r>
              <a:rPr lang="en" sz="1200">
                <a:latin typeface="Calibri"/>
                <a:ea typeface="Calibri"/>
                <a:cs typeface="Calibri"/>
                <a:sym typeface="Calibri"/>
              </a:rPr>
              <a:t>All users like the direction we were headed in but also wanted the ability to drill deeper into the data.  A table layout was added to show the next level of data.</a:t>
            </a:r>
            <a:r>
              <a:rPr lang="en"/>
              <a:t>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872d81d56c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872d81d56c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872d81d56c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872d81d56c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872d81d56c_0_2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872d81d56c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872d81d56c_0_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872d81d56c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872d81d56c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872d81d56c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872d81d56c_0_37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872d81d56c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872d81d56c_0_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872d81d56c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872d81d56c_0_3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872d81d56c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872d81d56c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872d81d56c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872d81d56c_0_4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872d81d56c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c6f80d1ff_0_6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c6f80d1ff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58"/>
        <p:cNvGrpSpPr/>
        <p:nvPr/>
      </p:nvGrpSpPr>
      <p:grpSpPr>
        <a:xfrm>
          <a:off x="0" y="0"/>
          <a:ext cx="0" cy="0"/>
          <a:chOff x="0" y="0"/>
          <a:chExt cx="0" cy="0"/>
        </a:xfrm>
      </p:grpSpPr>
      <p:sp>
        <p:nvSpPr>
          <p:cNvPr id="59" name="Google Shape;59;p13"/>
          <p:cNvSpPr/>
          <p:nvPr/>
        </p:nvSpPr>
        <p:spPr>
          <a:xfrm>
            <a:off x="0" y="0"/>
            <a:ext cx="9144000" cy="5143500"/>
          </a:xfrm>
          <a:prstGeom prst="rect">
            <a:avLst/>
          </a:prstGeom>
          <a:solidFill>
            <a:srgbClr val="336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p:nvPr/>
        </p:nvSpPr>
        <p:spPr>
          <a:xfrm>
            <a:off x="3047650" y="0"/>
            <a:ext cx="60963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p:nvPr/>
        </p:nvSpPr>
        <p:spPr>
          <a:xfrm rot="5400000">
            <a:off x="-150" y="150"/>
            <a:ext cx="715200" cy="714900"/>
          </a:xfrm>
          <a:prstGeom prst="rtTriangle">
            <a:avLst/>
          </a:prstGeom>
          <a:solidFill>
            <a:srgbClr val="FFFFFF">
              <a:alpha val="43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3"/>
          <p:cNvSpPr txBox="1">
            <a:spLocks noGrp="1"/>
          </p:cNvSpPr>
          <p:nvPr>
            <p:ph type="title"/>
          </p:nvPr>
        </p:nvSpPr>
        <p:spPr>
          <a:xfrm>
            <a:off x="185350" y="679625"/>
            <a:ext cx="2683200" cy="1042500"/>
          </a:xfrm>
          <a:prstGeom prst="rect">
            <a:avLst/>
          </a:prstGeom>
          <a:noFill/>
        </p:spPr>
        <p:txBody>
          <a:bodyPr spcFirstLastPara="1" wrap="square" lIns="91425" tIns="91425" rIns="91425" bIns="91425" anchor="b" anchorCtr="0">
            <a:noAutofit/>
          </a:bodyPr>
          <a:lstStyle>
            <a:lvl1pPr lvl="0" algn="l" rtl="0">
              <a:lnSpc>
                <a:spcPct val="100000"/>
              </a:lnSpc>
              <a:spcBef>
                <a:spcPts val="0"/>
              </a:spcBef>
              <a:spcAft>
                <a:spcPts val="0"/>
              </a:spcAft>
              <a:buNone/>
              <a:defRPr sz="2400" b="1">
                <a:solidFill>
                  <a:srgbClr val="FFFFFF"/>
                </a:solidFill>
              </a:defRPr>
            </a:lvl1pPr>
            <a:lvl2pPr lvl="1" algn="l" rtl="0">
              <a:lnSpc>
                <a:spcPct val="100000"/>
              </a:lnSpc>
              <a:spcBef>
                <a:spcPts val="0"/>
              </a:spcBef>
              <a:spcAft>
                <a:spcPts val="0"/>
              </a:spcAft>
              <a:buNone/>
              <a:defRPr sz="2400" b="1">
                <a:solidFill>
                  <a:srgbClr val="FFFFFF"/>
                </a:solidFill>
              </a:defRPr>
            </a:lvl2pPr>
            <a:lvl3pPr lvl="2" algn="l" rtl="0">
              <a:lnSpc>
                <a:spcPct val="100000"/>
              </a:lnSpc>
              <a:spcBef>
                <a:spcPts val="0"/>
              </a:spcBef>
              <a:spcAft>
                <a:spcPts val="0"/>
              </a:spcAft>
              <a:buNone/>
              <a:defRPr sz="2400" b="1">
                <a:solidFill>
                  <a:srgbClr val="FFFFFF"/>
                </a:solidFill>
              </a:defRPr>
            </a:lvl3pPr>
            <a:lvl4pPr lvl="3" algn="l" rtl="0">
              <a:lnSpc>
                <a:spcPct val="100000"/>
              </a:lnSpc>
              <a:spcBef>
                <a:spcPts val="0"/>
              </a:spcBef>
              <a:spcAft>
                <a:spcPts val="0"/>
              </a:spcAft>
              <a:buNone/>
              <a:defRPr sz="2400" b="1">
                <a:solidFill>
                  <a:srgbClr val="FFFFFF"/>
                </a:solidFill>
              </a:defRPr>
            </a:lvl4pPr>
            <a:lvl5pPr lvl="4" algn="l" rtl="0">
              <a:lnSpc>
                <a:spcPct val="100000"/>
              </a:lnSpc>
              <a:spcBef>
                <a:spcPts val="0"/>
              </a:spcBef>
              <a:spcAft>
                <a:spcPts val="0"/>
              </a:spcAft>
              <a:buNone/>
              <a:defRPr sz="2400" b="1">
                <a:solidFill>
                  <a:srgbClr val="FFFFFF"/>
                </a:solidFill>
              </a:defRPr>
            </a:lvl5pPr>
            <a:lvl6pPr lvl="5" algn="l" rtl="0">
              <a:lnSpc>
                <a:spcPct val="100000"/>
              </a:lnSpc>
              <a:spcBef>
                <a:spcPts val="0"/>
              </a:spcBef>
              <a:spcAft>
                <a:spcPts val="0"/>
              </a:spcAft>
              <a:buNone/>
              <a:defRPr sz="2400" b="1">
                <a:solidFill>
                  <a:srgbClr val="FFFFFF"/>
                </a:solidFill>
              </a:defRPr>
            </a:lvl6pPr>
            <a:lvl7pPr lvl="6" algn="l" rtl="0">
              <a:lnSpc>
                <a:spcPct val="100000"/>
              </a:lnSpc>
              <a:spcBef>
                <a:spcPts val="0"/>
              </a:spcBef>
              <a:spcAft>
                <a:spcPts val="0"/>
              </a:spcAft>
              <a:buNone/>
              <a:defRPr sz="2400" b="1">
                <a:solidFill>
                  <a:srgbClr val="FFFFFF"/>
                </a:solidFill>
              </a:defRPr>
            </a:lvl7pPr>
            <a:lvl8pPr lvl="7" algn="l" rtl="0">
              <a:lnSpc>
                <a:spcPct val="100000"/>
              </a:lnSpc>
              <a:spcBef>
                <a:spcPts val="0"/>
              </a:spcBef>
              <a:spcAft>
                <a:spcPts val="0"/>
              </a:spcAft>
              <a:buNone/>
              <a:defRPr sz="2400" b="1">
                <a:solidFill>
                  <a:srgbClr val="FFFFFF"/>
                </a:solidFill>
              </a:defRPr>
            </a:lvl8pPr>
            <a:lvl9pPr lvl="8" algn="l" rtl="0">
              <a:lnSpc>
                <a:spcPct val="100000"/>
              </a:lnSpc>
              <a:spcBef>
                <a:spcPts val="0"/>
              </a:spcBef>
              <a:spcAft>
                <a:spcPts val="0"/>
              </a:spcAft>
              <a:buNone/>
              <a:defRPr sz="2400" b="1">
                <a:solidFill>
                  <a:srgbClr val="FFFFFF"/>
                </a:solidFill>
              </a:defRPr>
            </a:lvl9pPr>
          </a:lstStyle>
          <a:p>
            <a:endParaRPr/>
          </a:p>
        </p:txBody>
      </p:sp>
      <p:sp>
        <p:nvSpPr>
          <p:cNvPr id="63" name="Google Shape;63;p13"/>
          <p:cNvSpPr txBox="1">
            <a:spLocks noGrp="1"/>
          </p:cNvSpPr>
          <p:nvPr>
            <p:ph type="body" idx="1"/>
          </p:nvPr>
        </p:nvSpPr>
        <p:spPr>
          <a:xfrm>
            <a:off x="185350" y="1798300"/>
            <a:ext cx="2683200" cy="2540100"/>
          </a:xfrm>
          <a:prstGeom prst="rect">
            <a:avLst/>
          </a:prstGeom>
          <a:noFill/>
        </p:spPr>
        <p:txBody>
          <a:bodyPr spcFirstLastPara="1" wrap="square" lIns="91425" tIns="91425" rIns="91425" bIns="91425" anchor="t" anchorCtr="0">
            <a:noAutofit/>
          </a:bodyPr>
          <a:lstStyle>
            <a:lvl1pPr marL="457200" lvl="0" indent="-330200" algn="l" rtl="0">
              <a:lnSpc>
                <a:spcPct val="115000"/>
              </a:lnSpc>
              <a:spcBef>
                <a:spcPts val="0"/>
              </a:spcBef>
              <a:spcAft>
                <a:spcPts val="0"/>
              </a:spcAft>
              <a:buClr>
                <a:srgbClr val="FFFFFF"/>
              </a:buClr>
              <a:buSzPts val="1600"/>
              <a:buChar char="●"/>
              <a:defRPr sz="1600">
                <a:solidFill>
                  <a:srgbClr val="FFFFFF"/>
                </a:solidFill>
              </a:defRPr>
            </a:lvl1pPr>
            <a:lvl2pPr marL="914400" lvl="1" indent="-317500" algn="l" rtl="0">
              <a:lnSpc>
                <a:spcPct val="115000"/>
              </a:lnSpc>
              <a:spcBef>
                <a:spcPts val="1600"/>
              </a:spcBef>
              <a:spcAft>
                <a:spcPts val="0"/>
              </a:spcAft>
              <a:buClr>
                <a:srgbClr val="FFFFFF"/>
              </a:buClr>
              <a:buSzPts val="1400"/>
              <a:buChar char="○"/>
              <a:defRPr sz="1400">
                <a:solidFill>
                  <a:srgbClr val="FFFFFF"/>
                </a:solidFill>
              </a:defRPr>
            </a:lvl2pPr>
            <a:lvl3pPr marL="1371600" lvl="2" indent="-317500" algn="l" rtl="0">
              <a:lnSpc>
                <a:spcPct val="115000"/>
              </a:lnSpc>
              <a:spcBef>
                <a:spcPts val="1600"/>
              </a:spcBef>
              <a:spcAft>
                <a:spcPts val="0"/>
              </a:spcAft>
              <a:buClr>
                <a:srgbClr val="FFFFFF"/>
              </a:buClr>
              <a:buSzPts val="1400"/>
              <a:buChar char="■"/>
              <a:defRPr sz="1400">
                <a:solidFill>
                  <a:srgbClr val="FFFFFF"/>
                </a:solidFill>
              </a:defRPr>
            </a:lvl3pPr>
            <a:lvl4pPr marL="1828800" lvl="3" indent="-317500" algn="l" rtl="0">
              <a:lnSpc>
                <a:spcPct val="115000"/>
              </a:lnSpc>
              <a:spcBef>
                <a:spcPts val="1600"/>
              </a:spcBef>
              <a:spcAft>
                <a:spcPts val="0"/>
              </a:spcAft>
              <a:buClr>
                <a:srgbClr val="FFFFFF"/>
              </a:buClr>
              <a:buSzPts val="1400"/>
              <a:buChar char="●"/>
              <a:defRPr sz="1400">
                <a:solidFill>
                  <a:srgbClr val="FFFFFF"/>
                </a:solidFill>
              </a:defRPr>
            </a:lvl4pPr>
            <a:lvl5pPr marL="2286000" lvl="4" indent="-317500" algn="l" rtl="0">
              <a:lnSpc>
                <a:spcPct val="115000"/>
              </a:lnSpc>
              <a:spcBef>
                <a:spcPts val="1600"/>
              </a:spcBef>
              <a:spcAft>
                <a:spcPts val="0"/>
              </a:spcAft>
              <a:buClr>
                <a:srgbClr val="FFFFFF"/>
              </a:buClr>
              <a:buSzPts val="1400"/>
              <a:buChar char="○"/>
              <a:defRPr sz="1400">
                <a:solidFill>
                  <a:srgbClr val="FFFFFF"/>
                </a:solidFill>
              </a:defRPr>
            </a:lvl5pPr>
            <a:lvl6pPr marL="2743200" lvl="5" indent="-317500" algn="l" rtl="0">
              <a:lnSpc>
                <a:spcPct val="115000"/>
              </a:lnSpc>
              <a:spcBef>
                <a:spcPts val="1600"/>
              </a:spcBef>
              <a:spcAft>
                <a:spcPts val="0"/>
              </a:spcAft>
              <a:buClr>
                <a:srgbClr val="FFFFFF"/>
              </a:buClr>
              <a:buSzPts val="1400"/>
              <a:buChar char="■"/>
              <a:defRPr sz="1400">
                <a:solidFill>
                  <a:srgbClr val="FFFFFF"/>
                </a:solidFill>
              </a:defRPr>
            </a:lvl6pPr>
            <a:lvl7pPr marL="3200400" lvl="6" indent="-317500" algn="l" rtl="0">
              <a:lnSpc>
                <a:spcPct val="115000"/>
              </a:lnSpc>
              <a:spcBef>
                <a:spcPts val="1600"/>
              </a:spcBef>
              <a:spcAft>
                <a:spcPts val="0"/>
              </a:spcAft>
              <a:buClr>
                <a:srgbClr val="FFFFFF"/>
              </a:buClr>
              <a:buSzPts val="1400"/>
              <a:buChar char="●"/>
              <a:defRPr sz="1400">
                <a:solidFill>
                  <a:srgbClr val="FFFFFF"/>
                </a:solidFill>
              </a:defRPr>
            </a:lvl7pPr>
            <a:lvl8pPr marL="3657600" lvl="7" indent="-317500" algn="l" rtl="0">
              <a:lnSpc>
                <a:spcPct val="115000"/>
              </a:lnSpc>
              <a:spcBef>
                <a:spcPts val="1600"/>
              </a:spcBef>
              <a:spcAft>
                <a:spcPts val="0"/>
              </a:spcAft>
              <a:buClr>
                <a:srgbClr val="FFFFFF"/>
              </a:buClr>
              <a:buSzPts val="1400"/>
              <a:buChar char="○"/>
              <a:defRPr sz="1400">
                <a:solidFill>
                  <a:srgbClr val="FFFFFF"/>
                </a:solidFill>
              </a:defRPr>
            </a:lvl8pPr>
            <a:lvl9pPr marL="4114800" lvl="8" indent="-317500" algn="l" rtl="0">
              <a:lnSpc>
                <a:spcPct val="115000"/>
              </a:lnSpc>
              <a:spcBef>
                <a:spcPts val="1600"/>
              </a:spcBef>
              <a:spcAft>
                <a:spcPts val="1600"/>
              </a:spcAft>
              <a:buClr>
                <a:srgbClr val="FFFFFF"/>
              </a:buClr>
              <a:buSzPts val="1400"/>
              <a:buChar char="■"/>
              <a:defRPr sz="1400">
                <a:solidFill>
                  <a:srgbClr val="FFFFFF"/>
                </a:solidFill>
              </a:defRPr>
            </a:lvl9pPr>
          </a:lstStyle>
          <a:p>
            <a:endParaRPr/>
          </a:p>
        </p:txBody>
      </p:sp>
      <p:sp>
        <p:nvSpPr>
          <p:cNvPr id="64" name="Google Shape;64;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rtl="0">
              <a:lnSpc>
                <a:spcPct val="100000"/>
              </a:lnSpc>
              <a:spcAft>
                <a:spcPts val="0"/>
              </a:spcAft>
              <a:buNone/>
              <a:defRPr sz="1000">
                <a:solidFill>
                  <a:srgbClr val="616161"/>
                </a:solidFill>
              </a:defRPr>
            </a:lvl1pPr>
            <a:lvl2pPr lvl="1" algn="r" rtl="0">
              <a:lnSpc>
                <a:spcPct val="100000"/>
              </a:lnSpc>
              <a:spcAft>
                <a:spcPts val="0"/>
              </a:spcAft>
              <a:buNone/>
              <a:defRPr sz="1000">
                <a:solidFill>
                  <a:srgbClr val="616161"/>
                </a:solidFill>
              </a:defRPr>
            </a:lvl2pPr>
            <a:lvl3pPr lvl="2" algn="r" rtl="0">
              <a:lnSpc>
                <a:spcPct val="100000"/>
              </a:lnSpc>
              <a:spcAft>
                <a:spcPts val="0"/>
              </a:spcAft>
              <a:buNone/>
              <a:defRPr sz="1000">
                <a:solidFill>
                  <a:srgbClr val="616161"/>
                </a:solidFill>
              </a:defRPr>
            </a:lvl3pPr>
            <a:lvl4pPr lvl="3" algn="r" rtl="0">
              <a:lnSpc>
                <a:spcPct val="100000"/>
              </a:lnSpc>
              <a:spcAft>
                <a:spcPts val="0"/>
              </a:spcAft>
              <a:buNone/>
              <a:defRPr sz="1000">
                <a:solidFill>
                  <a:srgbClr val="616161"/>
                </a:solidFill>
              </a:defRPr>
            </a:lvl4pPr>
            <a:lvl5pPr lvl="4" algn="r" rtl="0">
              <a:lnSpc>
                <a:spcPct val="100000"/>
              </a:lnSpc>
              <a:spcAft>
                <a:spcPts val="0"/>
              </a:spcAft>
              <a:buNone/>
              <a:defRPr sz="1000">
                <a:solidFill>
                  <a:srgbClr val="616161"/>
                </a:solidFill>
              </a:defRPr>
            </a:lvl5pPr>
            <a:lvl6pPr lvl="5" algn="r" rtl="0">
              <a:lnSpc>
                <a:spcPct val="100000"/>
              </a:lnSpc>
              <a:spcAft>
                <a:spcPts val="0"/>
              </a:spcAft>
              <a:buNone/>
              <a:defRPr sz="1000">
                <a:solidFill>
                  <a:srgbClr val="616161"/>
                </a:solidFill>
              </a:defRPr>
            </a:lvl6pPr>
            <a:lvl7pPr lvl="6" algn="r" rtl="0">
              <a:lnSpc>
                <a:spcPct val="100000"/>
              </a:lnSpc>
              <a:spcAft>
                <a:spcPts val="0"/>
              </a:spcAft>
              <a:buNone/>
              <a:defRPr sz="1000">
                <a:solidFill>
                  <a:srgbClr val="616161"/>
                </a:solidFill>
              </a:defRPr>
            </a:lvl7pPr>
            <a:lvl8pPr lvl="7" algn="r" rtl="0">
              <a:lnSpc>
                <a:spcPct val="100000"/>
              </a:lnSpc>
              <a:spcAft>
                <a:spcPts val="0"/>
              </a:spcAft>
              <a:buNone/>
              <a:defRPr sz="1000">
                <a:solidFill>
                  <a:srgbClr val="616161"/>
                </a:solidFill>
              </a:defRPr>
            </a:lvl8pPr>
            <a:lvl9pPr lvl="8" algn="r" rtl="0">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AUTOLAYOUT_1">
    <p:bg>
      <p:bgPr>
        <a:solidFill>
          <a:srgbClr val="FFFFFF"/>
        </a:solidFill>
        <a:effectLst/>
      </p:bgPr>
    </p:bg>
    <p:spTree>
      <p:nvGrpSpPr>
        <p:cNvPr id="1" name="Shape 65"/>
        <p:cNvGrpSpPr/>
        <p:nvPr/>
      </p:nvGrpSpPr>
      <p:grpSpPr>
        <a:xfrm>
          <a:off x="0" y="0"/>
          <a:ext cx="0" cy="0"/>
          <a:chOff x="0" y="0"/>
          <a:chExt cx="0" cy="0"/>
        </a:xfrm>
      </p:grpSpPr>
      <p:sp>
        <p:nvSpPr>
          <p:cNvPr id="66" name="Google Shape;66;p14"/>
          <p:cNvSpPr/>
          <p:nvPr/>
        </p:nvSpPr>
        <p:spPr>
          <a:xfrm>
            <a:off x="0" y="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rot="5400000">
            <a:off x="-47550" y="176194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p:nvPr/>
        </p:nvSpPr>
        <p:spPr>
          <a:xfrm rot="5400000">
            <a:off x="-47550" y="47550"/>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p:nvPr/>
        </p:nvSpPr>
        <p:spPr>
          <a:xfrm rot="-5400000">
            <a:off x="-47416" y="476280"/>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p:nvPr/>
        </p:nvSpPr>
        <p:spPr>
          <a:xfrm rot="5400000">
            <a:off x="1476378" y="176194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4"/>
          <p:cNvSpPr/>
          <p:nvPr/>
        </p:nvSpPr>
        <p:spPr>
          <a:xfrm rot="-5400000">
            <a:off x="1690750" y="4548000"/>
            <a:ext cx="428700" cy="762000"/>
          </a:xfrm>
          <a:prstGeom prst="rtTriangle">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4"/>
          <p:cNvSpPr/>
          <p:nvPr/>
        </p:nvSpPr>
        <p:spPr>
          <a:xfrm rot="-5400000">
            <a:off x="1476512" y="47628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4"/>
          <p:cNvSpPr/>
          <p:nvPr/>
        </p:nvSpPr>
        <p:spPr>
          <a:xfrm rot="-5400000" flipH="1">
            <a:off x="714548" y="1761940"/>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4"/>
          <p:cNvSpPr/>
          <p:nvPr/>
        </p:nvSpPr>
        <p:spPr>
          <a:xfrm rot="5400000">
            <a:off x="-47550" y="90479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4"/>
          <p:cNvSpPr/>
          <p:nvPr/>
        </p:nvSpPr>
        <p:spPr>
          <a:xfrm rot="-5400000">
            <a:off x="1476512" y="133352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4"/>
          <p:cNvSpPr/>
          <p:nvPr/>
        </p:nvSpPr>
        <p:spPr>
          <a:xfrm rot="-5400000" flipH="1">
            <a:off x="714548" y="4755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4"/>
          <p:cNvSpPr/>
          <p:nvPr/>
        </p:nvSpPr>
        <p:spPr>
          <a:xfrm rot="-5400000" flipH="1">
            <a:off x="714548" y="904795"/>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4"/>
          <p:cNvSpPr/>
          <p:nvPr/>
        </p:nvSpPr>
        <p:spPr>
          <a:xfrm rot="-5400000">
            <a:off x="166784" y="4548000"/>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
          <p:cNvSpPr/>
          <p:nvPr/>
        </p:nvSpPr>
        <p:spPr>
          <a:xfrm rot="-5400000" flipH="1">
            <a:off x="166707" y="-166445"/>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4"/>
          <p:cNvSpPr/>
          <p:nvPr/>
        </p:nvSpPr>
        <p:spPr>
          <a:xfrm rot="-5400000" flipH="1">
            <a:off x="1690635" y="-166445"/>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4"/>
          <p:cNvSpPr/>
          <p:nvPr/>
        </p:nvSpPr>
        <p:spPr>
          <a:xfrm rot="5400000" flipH="1">
            <a:off x="714337" y="47628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4"/>
          <p:cNvSpPr/>
          <p:nvPr/>
        </p:nvSpPr>
        <p:spPr>
          <a:xfrm rot="5400000" flipH="1">
            <a:off x="714337" y="133352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4"/>
          <p:cNvSpPr/>
          <p:nvPr/>
        </p:nvSpPr>
        <p:spPr>
          <a:xfrm rot="-5400000">
            <a:off x="-47416" y="1333525"/>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4"/>
          <p:cNvSpPr/>
          <p:nvPr/>
        </p:nvSpPr>
        <p:spPr>
          <a:xfrm rot="5400000">
            <a:off x="1476378" y="47550"/>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4"/>
          <p:cNvSpPr/>
          <p:nvPr/>
        </p:nvSpPr>
        <p:spPr>
          <a:xfrm rot="5400000">
            <a:off x="1476378" y="904795"/>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4"/>
          <p:cNvSpPr/>
          <p:nvPr/>
        </p:nvSpPr>
        <p:spPr>
          <a:xfrm rot="5400000" flipH="1">
            <a:off x="928614" y="4548000"/>
            <a:ext cx="428700" cy="762000"/>
          </a:xfrm>
          <a:prstGeom prst="rtTriangle">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4"/>
          <p:cNvSpPr/>
          <p:nvPr/>
        </p:nvSpPr>
        <p:spPr>
          <a:xfrm rot="5400000">
            <a:off x="928614" y="-166445"/>
            <a:ext cx="428700" cy="762000"/>
          </a:xfrm>
          <a:prstGeom prst="rtTriangle">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4"/>
          <p:cNvSpPr/>
          <p:nvPr/>
        </p:nvSpPr>
        <p:spPr>
          <a:xfrm rot="5400000">
            <a:off x="-47550" y="3476366"/>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4"/>
          <p:cNvSpPr/>
          <p:nvPr/>
        </p:nvSpPr>
        <p:spPr>
          <a:xfrm rot="-5400000">
            <a:off x="-47416" y="219070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4"/>
          <p:cNvSpPr/>
          <p:nvPr/>
        </p:nvSpPr>
        <p:spPr>
          <a:xfrm rot="5400000">
            <a:off x="1476378" y="3476366"/>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4"/>
          <p:cNvSpPr/>
          <p:nvPr/>
        </p:nvSpPr>
        <p:spPr>
          <a:xfrm rot="-5400000">
            <a:off x="1476512" y="2190706"/>
            <a:ext cx="857100" cy="762000"/>
          </a:xfrm>
          <a:prstGeom prst="triangle">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4"/>
          <p:cNvSpPr/>
          <p:nvPr/>
        </p:nvSpPr>
        <p:spPr>
          <a:xfrm rot="-5400000" flipH="1">
            <a:off x="714548" y="347636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4"/>
          <p:cNvSpPr/>
          <p:nvPr/>
        </p:nvSpPr>
        <p:spPr>
          <a:xfrm rot="5400000">
            <a:off x="-47550" y="2619221"/>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4"/>
          <p:cNvSpPr/>
          <p:nvPr/>
        </p:nvSpPr>
        <p:spPr>
          <a:xfrm rot="-5400000">
            <a:off x="1476512" y="304795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4"/>
          <p:cNvSpPr/>
          <p:nvPr/>
        </p:nvSpPr>
        <p:spPr>
          <a:xfrm rot="-5400000" flipH="1">
            <a:off x="714548" y="2619221"/>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4"/>
          <p:cNvSpPr/>
          <p:nvPr/>
        </p:nvSpPr>
        <p:spPr>
          <a:xfrm rot="5400000" flipH="1">
            <a:off x="714337" y="2190706"/>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4"/>
          <p:cNvSpPr/>
          <p:nvPr/>
        </p:nvSpPr>
        <p:spPr>
          <a:xfrm rot="5400000" flipH="1">
            <a:off x="714337" y="304795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4"/>
          <p:cNvSpPr/>
          <p:nvPr/>
        </p:nvSpPr>
        <p:spPr>
          <a:xfrm rot="-5400000">
            <a:off x="-47416" y="3047950"/>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4"/>
          <p:cNvSpPr/>
          <p:nvPr/>
        </p:nvSpPr>
        <p:spPr>
          <a:xfrm rot="5400000">
            <a:off x="1476378" y="2619221"/>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4"/>
          <p:cNvSpPr/>
          <p:nvPr/>
        </p:nvSpPr>
        <p:spPr>
          <a:xfrm rot="-5400000">
            <a:off x="-47416" y="390532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4"/>
          <p:cNvSpPr/>
          <p:nvPr/>
        </p:nvSpPr>
        <p:spPr>
          <a:xfrm rot="-5400000">
            <a:off x="1476512" y="3905326"/>
            <a:ext cx="857100" cy="762000"/>
          </a:xfrm>
          <a:prstGeom prst="triangle">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4"/>
          <p:cNvSpPr/>
          <p:nvPr/>
        </p:nvSpPr>
        <p:spPr>
          <a:xfrm rot="5400000">
            <a:off x="-47550" y="4333841"/>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4"/>
          <p:cNvSpPr/>
          <p:nvPr/>
        </p:nvSpPr>
        <p:spPr>
          <a:xfrm rot="-5400000" flipH="1">
            <a:off x="714548" y="4333841"/>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4"/>
          <p:cNvSpPr/>
          <p:nvPr/>
        </p:nvSpPr>
        <p:spPr>
          <a:xfrm rot="5400000" flipH="1">
            <a:off x="714337" y="3905326"/>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rot="5400000">
            <a:off x="1476416" y="4333549"/>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2">
  <p:cSld name="AUTOLAYOUT_2">
    <p:spTree>
      <p:nvGrpSpPr>
        <p:cNvPr id="1" name="Shape 107"/>
        <p:cNvGrpSpPr/>
        <p:nvPr/>
      </p:nvGrpSpPr>
      <p:grpSpPr>
        <a:xfrm>
          <a:off x="0" y="0"/>
          <a:ext cx="0" cy="0"/>
          <a:chOff x="0" y="0"/>
          <a:chExt cx="0" cy="0"/>
        </a:xfrm>
      </p:grpSpPr>
      <p:sp>
        <p:nvSpPr>
          <p:cNvPr id="108" name="Google Shape;108;p15"/>
          <p:cNvSpPr/>
          <p:nvPr/>
        </p:nvSpPr>
        <p:spPr>
          <a:xfrm>
            <a:off x="0" y="0"/>
            <a:ext cx="9144000" cy="5143500"/>
          </a:xfrm>
          <a:prstGeom prst="rect">
            <a:avLst/>
          </a:prstGeom>
          <a:solidFill>
            <a:srgbClr val="F1EA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9" name="Google Shape;109;p15"/>
          <p:cNvCxnSpPr/>
          <p:nvPr/>
        </p:nvCxnSpPr>
        <p:spPr>
          <a:xfrm rot="10800000">
            <a:off x="398200" y="977175"/>
            <a:ext cx="505800" cy="0"/>
          </a:xfrm>
          <a:prstGeom prst="straightConnector1">
            <a:avLst/>
          </a:prstGeom>
          <a:noFill/>
          <a:ln w="19050" cap="flat" cmpd="sng">
            <a:solidFill>
              <a:srgbClr val="FF5822"/>
            </a:solidFill>
            <a:prstDash val="solid"/>
            <a:round/>
            <a:headEnd type="none" w="sm" len="sm"/>
            <a:tailEnd type="none" w="sm" len="sm"/>
          </a:ln>
        </p:spPr>
      </p:cxnSp>
      <p:sp>
        <p:nvSpPr>
          <p:cNvPr id="110" name="Google Shape;110;p15"/>
          <p:cNvSpPr txBox="1">
            <a:spLocks noGrp="1"/>
          </p:cNvSpPr>
          <p:nvPr>
            <p:ph type="title"/>
          </p:nvPr>
        </p:nvSpPr>
        <p:spPr>
          <a:xfrm>
            <a:off x="311700" y="1153900"/>
            <a:ext cx="2655000" cy="858900"/>
          </a:xfrm>
          <a:prstGeom prst="rect">
            <a:avLst/>
          </a:prstGeom>
          <a:noFill/>
        </p:spPr>
        <p:txBody>
          <a:bodyPr spcFirstLastPara="1" wrap="square" lIns="91425" tIns="91425" rIns="91425" bIns="91425" anchor="ctr" anchorCtr="0">
            <a:noAutofit/>
          </a:bodyPr>
          <a:lstStyle>
            <a:lvl1pPr lvl="0" algn="l">
              <a:lnSpc>
                <a:spcPct val="100000"/>
              </a:lnSpc>
              <a:spcBef>
                <a:spcPts val="0"/>
              </a:spcBef>
              <a:spcAft>
                <a:spcPts val="0"/>
              </a:spcAft>
              <a:buNone/>
              <a:defRPr sz="2400">
                <a:solidFill>
                  <a:srgbClr val="000000"/>
                </a:solidFill>
              </a:defRPr>
            </a:lvl1pPr>
            <a:lvl2pPr lvl="1" algn="l">
              <a:lnSpc>
                <a:spcPct val="100000"/>
              </a:lnSpc>
              <a:spcBef>
                <a:spcPts val="0"/>
              </a:spcBef>
              <a:spcAft>
                <a:spcPts val="0"/>
              </a:spcAft>
              <a:buNone/>
              <a:defRPr sz="2400">
                <a:solidFill>
                  <a:srgbClr val="000000"/>
                </a:solidFill>
              </a:defRPr>
            </a:lvl2pPr>
            <a:lvl3pPr lvl="2" algn="l">
              <a:lnSpc>
                <a:spcPct val="100000"/>
              </a:lnSpc>
              <a:spcBef>
                <a:spcPts val="0"/>
              </a:spcBef>
              <a:spcAft>
                <a:spcPts val="0"/>
              </a:spcAft>
              <a:buNone/>
              <a:defRPr sz="2400">
                <a:solidFill>
                  <a:srgbClr val="000000"/>
                </a:solidFill>
              </a:defRPr>
            </a:lvl3pPr>
            <a:lvl4pPr lvl="3" algn="l">
              <a:lnSpc>
                <a:spcPct val="100000"/>
              </a:lnSpc>
              <a:spcBef>
                <a:spcPts val="0"/>
              </a:spcBef>
              <a:spcAft>
                <a:spcPts val="0"/>
              </a:spcAft>
              <a:buNone/>
              <a:defRPr sz="2400">
                <a:solidFill>
                  <a:srgbClr val="000000"/>
                </a:solidFill>
              </a:defRPr>
            </a:lvl4pPr>
            <a:lvl5pPr lvl="4" algn="l">
              <a:lnSpc>
                <a:spcPct val="100000"/>
              </a:lnSpc>
              <a:spcBef>
                <a:spcPts val="0"/>
              </a:spcBef>
              <a:spcAft>
                <a:spcPts val="0"/>
              </a:spcAft>
              <a:buNone/>
              <a:defRPr sz="2400">
                <a:solidFill>
                  <a:srgbClr val="000000"/>
                </a:solidFill>
              </a:defRPr>
            </a:lvl5pPr>
            <a:lvl6pPr lvl="5" algn="l">
              <a:lnSpc>
                <a:spcPct val="100000"/>
              </a:lnSpc>
              <a:spcBef>
                <a:spcPts val="0"/>
              </a:spcBef>
              <a:spcAft>
                <a:spcPts val="0"/>
              </a:spcAft>
              <a:buNone/>
              <a:defRPr sz="2400">
                <a:solidFill>
                  <a:srgbClr val="000000"/>
                </a:solidFill>
              </a:defRPr>
            </a:lvl6pPr>
            <a:lvl7pPr lvl="6" algn="l">
              <a:lnSpc>
                <a:spcPct val="100000"/>
              </a:lnSpc>
              <a:spcBef>
                <a:spcPts val="0"/>
              </a:spcBef>
              <a:spcAft>
                <a:spcPts val="0"/>
              </a:spcAft>
              <a:buNone/>
              <a:defRPr sz="2400">
                <a:solidFill>
                  <a:srgbClr val="000000"/>
                </a:solidFill>
              </a:defRPr>
            </a:lvl7pPr>
            <a:lvl8pPr lvl="7" algn="l">
              <a:lnSpc>
                <a:spcPct val="100000"/>
              </a:lnSpc>
              <a:spcBef>
                <a:spcPts val="0"/>
              </a:spcBef>
              <a:spcAft>
                <a:spcPts val="0"/>
              </a:spcAft>
              <a:buNone/>
              <a:defRPr sz="2400">
                <a:solidFill>
                  <a:srgbClr val="000000"/>
                </a:solidFill>
              </a:defRPr>
            </a:lvl8pPr>
            <a:lvl9pPr lvl="8" algn="l">
              <a:lnSpc>
                <a:spcPct val="100000"/>
              </a:lnSpc>
              <a:spcBef>
                <a:spcPts val="0"/>
              </a:spcBef>
              <a:spcAft>
                <a:spcPts val="0"/>
              </a:spcAft>
              <a:buNone/>
              <a:defRPr sz="2400">
                <a:solidFill>
                  <a:srgbClr val="000000"/>
                </a:solidFill>
              </a:defRPr>
            </a:lvl9pPr>
          </a:lstStyle>
          <a:p>
            <a:endParaRPr/>
          </a:p>
        </p:txBody>
      </p:sp>
      <p:sp>
        <p:nvSpPr>
          <p:cNvPr id="111" name="Google Shape;111;p15"/>
          <p:cNvSpPr txBox="1">
            <a:spLocks noGrp="1"/>
          </p:cNvSpPr>
          <p:nvPr>
            <p:ph type="body" idx="1"/>
          </p:nvPr>
        </p:nvSpPr>
        <p:spPr>
          <a:xfrm>
            <a:off x="311700" y="2022050"/>
            <a:ext cx="2655000" cy="2928300"/>
          </a:xfrm>
          <a:prstGeom prst="rect">
            <a:avLst/>
          </a:prstGeom>
          <a:noFill/>
        </p:spPr>
        <p:txBody>
          <a:bodyPr spcFirstLastPara="1" wrap="square" lIns="91425" tIns="91425" rIns="91425" bIns="91425" anchor="t" anchorCtr="0">
            <a:noAutofit/>
          </a:bodyPr>
          <a:lstStyle>
            <a:lvl1pPr marL="457200" lvl="0" indent="-292100" algn="l">
              <a:lnSpc>
                <a:spcPct val="115000"/>
              </a:lnSpc>
              <a:spcBef>
                <a:spcPts val="0"/>
              </a:spcBef>
              <a:spcAft>
                <a:spcPts val="0"/>
              </a:spcAft>
              <a:buClr>
                <a:srgbClr val="434343"/>
              </a:buClr>
              <a:buSzPts val="1000"/>
              <a:buChar char="●"/>
              <a:defRPr sz="1000">
                <a:solidFill>
                  <a:srgbClr val="434343"/>
                </a:solidFill>
              </a:defRPr>
            </a:lvl1pPr>
            <a:lvl2pPr marL="914400" lvl="1" indent="-292100" algn="l">
              <a:lnSpc>
                <a:spcPct val="115000"/>
              </a:lnSpc>
              <a:spcBef>
                <a:spcPts val="1600"/>
              </a:spcBef>
              <a:spcAft>
                <a:spcPts val="0"/>
              </a:spcAft>
              <a:buClr>
                <a:srgbClr val="434343"/>
              </a:buClr>
              <a:buSzPts val="1000"/>
              <a:buChar char="○"/>
              <a:defRPr sz="1000">
                <a:solidFill>
                  <a:srgbClr val="434343"/>
                </a:solidFill>
              </a:defRPr>
            </a:lvl2pPr>
            <a:lvl3pPr marL="1371600" lvl="2" indent="-292100" algn="l">
              <a:lnSpc>
                <a:spcPct val="115000"/>
              </a:lnSpc>
              <a:spcBef>
                <a:spcPts val="1600"/>
              </a:spcBef>
              <a:spcAft>
                <a:spcPts val="0"/>
              </a:spcAft>
              <a:buClr>
                <a:srgbClr val="434343"/>
              </a:buClr>
              <a:buSzPts val="1000"/>
              <a:buChar char="■"/>
              <a:defRPr sz="1000">
                <a:solidFill>
                  <a:srgbClr val="434343"/>
                </a:solidFill>
              </a:defRPr>
            </a:lvl3pPr>
            <a:lvl4pPr marL="1828800" lvl="3" indent="-292100" algn="l">
              <a:lnSpc>
                <a:spcPct val="115000"/>
              </a:lnSpc>
              <a:spcBef>
                <a:spcPts val="1600"/>
              </a:spcBef>
              <a:spcAft>
                <a:spcPts val="0"/>
              </a:spcAft>
              <a:buClr>
                <a:srgbClr val="434343"/>
              </a:buClr>
              <a:buSzPts val="1000"/>
              <a:buChar char="●"/>
              <a:defRPr sz="1000">
                <a:solidFill>
                  <a:srgbClr val="434343"/>
                </a:solidFill>
              </a:defRPr>
            </a:lvl4pPr>
            <a:lvl5pPr marL="2286000" lvl="4" indent="-292100" algn="l">
              <a:lnSpc>
                <a:spcPct val="115000"/>
              </a:lnSpc>
              <a:spcBef>
                <a:spcPts val="1600"/>
              </a:spcBef>
              <a:spcAft>
                <a:spcPts val="0"/>
              </a:spcAft>
              <a:buClr>
                <a:srgbClr val="434343"/>
              </a:buClr>
              <a:buSzPts val="1000"/>
              <a:buChar char="○"/>
              <a:defRPr sz="1000">
                <a:solidFill>
                  <a:srgbClr val="434343"/>
                </a:solidFill>
              </a:defRPr>
            </a:lvl5pPr>
            <a:lvl6pPr marL="2743200" lvl="5" indent="-292100" algn="l">
              <a:lnSpc>
                <a:spcPct val="115000"/>
              </a:lnSpc>
              <a:spcBef>
                <a:spcPts val="1600"/>
              </a:spcBef>
              <a:spcAft>
                <a:spcPts val="0"/>
              </a:spcAft>
              <a:buClr>
                <a:srgbClr val="434343"/>
              </a:buClr>
              <a:buSzPts val="1000"/>
              <a:buChar char="■"/>
              <a:defRPr sz="1000">
                <a:solidFill>
                  <a:srgbClr val="434343"/>
                </a:solidFill>
              </a:defRPr>
            </a:lvl6pPr>
            <a:lvl7pPr marL="3200400" lvl="6" indent="-292100" algn="l">
              <a:lnSpc>
                <a:spcPct val="115000"/>
              </a:lnSpc>
              <a:spcBef>
                <a:spcPts val="1600"/>
              </a:spcBef>
              <a:spcAft>
                <a:spcPts val="0"/>
              </a:spcAft>
              <a:buClr>
                <a:srgbClr val="434343"/>
              </a:buClr>
              <a:buSzPts val="1000"/>
              <a:buChar char="●"/>
              <a:defRPr sz="1000">
                <a:solidFill>
                  <a:srgbClr val="434343"/>
                </a:solidFill>
              </a:defRPr>
            </a:lvl7pPr>
            <a:lvl8pPr marL="3657600" lvl="7" indent="-292100" algn="l">
              <a:lnSpc>
                <a:spcPct val="115000"/>
              </a:lnSpc>
              <a:spcBef>
                <a:spcPts val="1600"/>
              </a:spcBef>
              <a:spcAft>
                <a:spcPts val="0"/>
              </a:spcAft>
              <a:buClr>
                <a:srgbClr val="434343"/>
              </a:buClr>
              <a:buSzPts val="1000"/>
              <a:buChar char="○"/>
              <a:defRPr sz="1000">
                <a:solidFill>
                  <a:srgbClr val="434343"/>
                </a:solidFill>
              </a:defRPr>
            </a:lvl8pPr>
            <a:lvl9pPr marL="4114800" lvl="8" indent="-292100" algn="l">
              <a:lnSpc>
                <a:spcPct val="115000"/>
              </a:lnSpc>
              <a:spcBef>
                <a:spcPts val="1600"/>
              </a:spcBef>
              <a:spcAft>
                <a:spcPts val="1600"/>
              </a:spcAft>
              <a:buClr>
                <a:srgbClr val="434343"/>
              </a:buClr>
              <a:buSzPts val="1000"/>
              <a:buChar char="■"/>
              <a:defRPr sz="1000">
                <a:solidFill>
                  <a:srgbClr val="434343"/>
                </a:solidFill>
              </a:defRPr>
            </a:lvl9pPr>
          </a:lstStyle>
          <a:p>
            <a:endParaRPr/>
          </a:p>
        </p:txBody>
      </p:sp>
      <p:sp>
        <p:nvSpPr>
          <p:cNvPr id="112" name="Google Shape;112;p15"/>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hyperlink" Target="mailto:susrobson@gmail.com"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Susie Robson</a:t>
            </a:r>
            <a:endParaRPr/>
          </a:p>
        </p:txBody>
      </p:sp>
      <p:sp>
        <p:nvSpPr>
          <p:cNvPr id="118" name="Google Shape;118;p16"/>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Portfolio Review</a:t>
            </a:r>
            <a:endParaRPr/>
          </a:p>
          <a:p>
            <a:pPr marL="0" lvl="0" indent="0" algn="ctr" rtl="0">
              <a:spcBef>
                <a:spcPts val="0"/>
              </a:spcBef>
              <a:spcAft>
                <a:spcPts val="0"/>
              </a:spcAft>
              <a:buNone/>
            </a:pPr>
            <a:r>
              <a:rPr lang="en"/>
              <a:t>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About me</a:t>
            </a:r>
            <a:endParaRPr/>
          </a:p>
        </p:txBody>
      </p:sp>
      <p:sp>
        <p:nvSpPr>
          <p:cNvPr id="124" name="Google Shape;124;p17"/>
          <p:cNvSpPr txBox="1">
            <a:spLocks noGrp="1"/>
          </p:cNvSpPr>
          <p:nvPr>
            <p:ph type="body" idx="1"/>
          </p:nvPr>
        </p:nvSpPr>
        <p:spPr>
          <a:xfrm>
            <a:off x="311700" y="1315900"/>
            <a:ext cx="3893700" cy="3784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Arial"/>
              <a:buChar char="●"/>
            </a:pPr>
            <a:r>
              <a:rPr lang="en" sz="1400">
                <a:latin typeface="Arial"/>
                <a:ea typeface="Arial"/>
                <a:cs typeface="Arial"/>
                <a:sym typeface="Arial"/>
              </a:rPr>
              <a:t>Deep and proven expertise in all aspects of UX research methodologies to improve the User Experience. </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Skilled in facilitating the Design Thinking process that begins with Discovery and leads to Solutioning. </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Prefers a collaborative environment and excels in mentoring/training others.</a:t>
            </a:r>
            <a:endParaRPr sz="1400">
              <a:latin typeface="Arial"/>
              <a:ea typeface="Arial"/>
              <a:cs typeface="Arial"/>
              <a:sym typeface="Arial"/>
            </a:endParaRPr>
          </a:p>
        </p:txBody>
      </p:sp>
      <p:pic>
        <p:nvPicPr>
          <p:cNvPr id="125" name="Google Shape;125;p17"/>
          <p:cNvPicPr preferRelativeResize="0"/>
          <p:nvPr/>
        </p:nvPicPr>
        <p:blipFill>
          <a:blip r:embed="rId3">
            <a:alphaModFix/>
          </a:blip>
          <a:stretch>
            <a:fillRect/>
          </a:stretch>
        </p:blipFill>
        <p:spPr>
          <a:xfrm>
            <a:off x="4205332" y="0"/>
            <a:ext cx="4938667"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Portfolio samples</a:t>
            </a:r>
            <a:endParaRPr/>
          </a:p>
        </p:txBody>
      </p:sp>
      <p:sp>
        <p:nvSpPr>
          <p:cNvPr id="131" name="Google Shape;131;p18"/>
          <p:cNvSpPr txBox="1">
            <a:spLocks noGrp="1"/>
          </p:cNvSpPr>
          <p:nvPr>
            <p:ph type="title"/>
          </p:nvPr>
        </p:nvSpPr>
        <p:spPr>
          <a:xfrm>
            <a:off x="430800" y="3566100"/>
            <a:ext cx="8282400" cy="1516500"/>
          </a:xfrm>
          <a:prstGeom prst="rect">
            <a:avLst/>
          </a:prstGeom>
        </p:spPr>
        <p:txBody>
          <a:bodyPr spcFirstLastPara="1" wrap="square" lIns="91425" tIns="91425" rIns="91425" bIns="91425" anchor="ctr" anchorCtr="0">
            <a:noAutofit/>
          </a:bodyPr>
          <a:lstStyle/>
          <a:p>
            <a:pPr marL="457200" lvl="0" indent="-457200" algn="l" rtl="0">
              <a:spcBef>
                <a:spcPts val="0"/>
              </a:spcBef>
              <a:spcAft>
                <a:spcPts val="0"/>
              </a:spcAft>
              <a:buClr>
                <a:srgbClr val="000000"/>
              </a:buClr>
              <a:buSzPts val="3600"/>
              <a:buAutoNum type="arabicPeriod"/>
            </a:pPr>
            <a:r>
              <a:rPr lang="en">
                <a:solidFill>
                  <a:srgbClr val="000000"/>
                </a:solidFill>
              </a:rPr>
              <a:t>Design Thinking Workshop (DTW)</a:t>
            </a:r>
            <a:endParaRPr>
              <a:solidFill>
                <a:srgbClr val="000000"/>
              </a:solidFill>
            </a:endParaRPr>
          </a:p>
          <a:p>
            <a:pPr marL="457200" lvl="0" indent="-457200" algn="l" rtl="0">
              <a:spcBef>
                <a:spcPts val="0"/>
              </a:spcBef>
              <a:spcAft>
                <a:spcPts val="0"/>
              </a:spcAft>
              <a:buClr>
                <a:srgbClr val="000000"/>
              </a:buClr>
              <a:buSzPts val="3600"/>
              <a:buAutoNum type="arabicPeriod"/>
            </a:pPr>
            <a:r>
              <a:rPr lang="en">
                <a:solidFill>
                  <a:srgbClr val="000000"/>
                </a:solidFill>
              </a:rPr>
              <a:t>Usability Study</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First Project: Design Thinking Workshop</a:t>
            </a:r>
            <a:endParaRPr/>
          </a:p>
        </p:txBody>
      </p:sp>
      <p:pic>
        <p:nvPicPr>
          <p:cNvPr id="137" name="Google Shape;137;p19"/>
          <p:cNvPicPr preferRelativeResize="0"/>
          <p:nvPr/>
        </p:nvPicPr>
        <p:blipFill>
          <a:blip r:embed="rId3">
            <a:alphaModFix/>
          </a:blip>
          <a:stretch>
            <a:fillRect/>
          </a:stretch>
        </p:blipFill>
        <p:spPr>
          <a:xfrm>
            <a:off x="3690254" y="3280892"/>
            <a:ext cx="1592945" cy="1584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0"/>
          <p:cNvPicPr preferRelativeResize="0"/>
          <p:nvPr/>
        </p:nvPicPr>
        <p:blipFill>
          <a:blip r:embed="rId3">
            <a:alphaModFix/>
          </a:blip>
          <a:stretch>
            <a:fillRect/>
          </a:stretch>
        </p:blipFill>
        <p:spPr>
          <a:xfrm>
            <a:off x="6151183" y="0"/>
            <a:ext cx="2992818" cy="5143500"/>
          </a:xfrm>
          <a:prstGeom prst="rect">
            <a:avLst/>
          </a:prstGeom>
          <a:noFill/>
          <a:ln>
            <a:noFill/>
          </a:ln>
        </p:spPr>
      </p:pic>
      <p:sp>
        <p:nvSpPr>
          <p:cNvPr id="143" name="Google Shape;143;p2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IDMS</a:t>
            </a:r>
            <a:endParaRPr/>
          </a:p>
        </p:txBody>
      </p:sp>
      <p:sp>
        <p:nvSpPr>
          <p:cNvPr id="144" name="Google Shape;144;p20"/>
          <p:cNvSpPr txBox="1">
            <a:spLocks noGrp="1"/>
          </p:cNvSpPr>
          <p:nvPr>
            <p:ph type="body" idx="1"/>
          </p:nvPr>
        </p:nvSpPr>
        <p:spPr>
          <a:xfrm>
            <a:off x="311700" y="1618200"/>
            <a:ext cx="4946700" cy="1405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This Discovery workshop targeted a frozen product that the team wanted to revive. The goal was to identify the area where we could make the biggest impact.</a:t>
            </a:r>
            <a:endParaRPr>
              <a:latin typeface="Arial"/>
              <a:ea typeface="Arial"/>
              <a:cs typeface="Arial"/>
              <a:sym typeface="Arial"/>
            </a:endParaRPr>
          </a:p>
        </p:txBody>
      </p:sp>
      <p:sp>
        <p:nvSpPr>
          <p:cNvPr id="145" name="Google Shape;145;p20"/>
          <p:cNvSpPr txBox="1">
            <a:spLocks noGrp="1"/>
          </p:cNvSpPr>
          <p:nvPr>
            <p:ph type="body" idx="1"/>
          </p:nvPr>
        </p:nvSpPr>
        <p:spPr>
          <a:xfrm>
            <a:off x="311700" y="2722826"/>
            <a:ext cx="2808000" cy="20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Day 1: Discovery</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Intro to DT</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Hopes and Fears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Personas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Empathy Mapping</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Barriers to Outcomes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AS IS Scenarios and Workflows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Pain Points</a:t>
            </a:r>
            <a:endParaRPr>
              <a:latin typeface="Arial"/>
              <a:ea typeface="Arial"/>
              <a:cs typeface="Arial"/>
              <a:sym typeface="Arial"/>
            </a:endParaRPr>
          </a:p>
        </p:txBody>
      </p:sp>
      <p:sp>
        <p:nvSpPr>
          <p:cNvPr id="146" name="Google Shape;146;p20"/>
          <p:cNvSpPr txBox="1">
            <a:spLocks noGrp="1"/>
          </p:cNvSpPr>
          <p:nvPr>
            <p:ph type="body" idx="1"/>
          </p:nvPr>
        </p:nvSpPr>
        <p:spPr>
          <a:xfrm>
            <a:off x="3015600" y="2722825"/>
            <a:ext cx="3104700" cy="221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Day 2: Solutioning</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Playback of Day 1</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Big Idea Vignettes/Future Vision</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TO BE Scenarios and Workflows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Hills (Who What Wow)</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Risks and Assumptions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Next Steps/Action Items</a:t>
            </a:r>
            <a:endParaRPr>
              <a:latin typeface="Arial"/>
              <a:ea typeface="Arial"/>
              <a:cs typeface="Arial"/>
              <a:sym typeface="Arial"/>
            </a:endParaRPr>
          </a:p>
        </p:txBody>
      </p:sp>
      <p:pic>
        <p:nvPicPr>
          <p:cNvPr id="147" name="Google Shape;147;p20"/>
          <p:cNvPicPr preferRelativeResize="0"/>
          <p:nvPr/>
        </p:nvPicPr>
        <p:blipFill>
          <a:blip r:embed="rId4">
            <a:alphaModFix/>
          </a:blip>
          <a:stretch>
            <a:fillRect/>
          </a:stretch>
        </p:blipFill>
        <p:spPr>
          <a:xfrm>
            <a:off x="5640050" y="1322350"/>
            <a:ext cx="2511450" cy="2498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p:cNvPicPr preferRelativeResize="0"/>
          <p:nvPr/>
        </p:nvPicPr>
        <p:blipFill rotWithShape="1">
          <a:blip r:embed="rId3">
            <a:alphaModFix/>
          </a:blip>
          <a:srcRect t="8137" b="8137"/>
          <a:stretch/>
        </p:blipFill>
        <p:spPr>
          <a:xfrm>
            <a:off x="3047650" y="0"/>
            <a:ext cx="6204500" cy="5234750"/>
          </a:xfrm>
          <a:prstGeom prst="rect">
            <a:avLst/>
          </a:prstGeom>
          <a:noFill/>
          <a:ln>
            <a:noFill/>
          </a:ln>
        </p:spPr>
      </p:pic>
      <p:sp>
        <p:nvSpPr>
          <p:cNvPr id="153" name="Google Shape;153;p21"/>
          <p:cNvSpPr txBox="1">
            <a:spLocks noGrp="1"/>
          </p:cNvSpPr>
          <p:nvPr>
            <p:ph type="title"/>
          </p:nvPr>
        </p:nvSpPr>
        <p:spPr>
          <a:xfrm>
            <a:off x="185350" y="679625"/>
            <a:ext cx="2683200" cy="1042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Intro to Design Thinking</a:t>
            </a:r>
            <a:endParaRPr/>
          </a:p>
        </p:txBody>
      </p:sp>
      <p:sp>
        <p:nvSpPr>
          <p:cNvPr id="154" name="Google Shape;154;p21"/>
          <p:cNvSpPr txBox="1">
            <a:spLocks noGrp="1"/>
          </p:cNvSpPr>
          <p:nvPr>
            <p:ph type="body" idx="1"/>
          </p:nvPr>
        </p:nvSpPr>
        <p:spPr>
          <a:xfrm>
            <a:off x="185350" y="1798300"/>
            <a:ext cx="2683200" cy="2540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Design Thinking was new so we spent some time talking about what Design Thinking is and why it is important.</a:t>
            </a:r>
            <a:endParaRPr>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2"/>
          <p:cNvPicPr preferRelativeResize="0"/>
          <p:nvPr/>
        </p:nvPicPr>
        <p:blipFill rotWithShape="1">
          <a:blip r:embed="rId3">
            <a:alphaModFix/>
          </a:blip>
          <a:srcRect l="3104" r="3113"/>
          <a:stretch/>
        </p:blipFill>
        <p:spPr>
          <a:xfrm>
            <a:off x="2286100" y="0"/>
            <a:ext cx="6857899"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Terminology</a:t>
            </a:r>
            <a:endParaRPr/>
          </a:p>
        </p:txBody>
      </p:sp>
      <p:sp>
        <p:nvSpPr>
          <p:cNvPr id="165" name="Google Shape;165;p23"/>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We chose to follow the IBM method of Design Thinking though there are other methods to choose from.</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This Design Thinking framework uses new terminology so we introduced some of the most used terms that we would be using:</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Hills, Personas, and Playbacks</a:t>
            </a:r>
            <a:endParaRPr>
              <a:latin typeface="Arial"/>
              <a:ea typeface="Arial"/>
              <a:cs typeface="Arial"/>
              <a:sym typeface="Arial"/>
            </a:endParaRPr>
          </a:p>
        </p:txBody>
      </p:sp>
      <p:pic>
        <p:nvPicPr>
          <p:cNvPr id="166" name="Google Shape;166;p23"/>
          <p:cNvPicPr preferRelativeResize="0"/>
          <p:nvPr/>
        </p:nvPicPr>
        <p:blipFill>
          <a:blip r:embed="rId3">
            <a:alphaModFix/>
          </a:blip>
          <a:stretch>
            <a:fillRect/>
          </a:stretch>
        </p:blipFill>
        <p:spPr>
          <a:xfrm>
            <a:off x="3849050" y="176200"/>
            <a:ext cx="4743450" cy="4791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4"/>
          <p:cNvPicPr preferRelativeResize="0"/>
          <p:nvPr/>
        </p:nvPicPr>
        <p:blipFill>
          <a:blip r:embed="rId3">
            <a:alphaModFix/>
          </a:blip>
          <a:stretch>
            <a:fillRect/>
          </a:stretch>
        </p:blipFill>
        <p:spPr>
          <a:xfrm>
            <a:off x="4810788" y="2875400"/>
            <a:ext cx="4124325" cy="2305050"/>
          </a:xfrm>
          <a:prstGeom prst="rect">
            <a:avLst/>
          </a:prstGeom>
          <a:noFill/>
          <a:ln>
            <a:noFill/>
          </a:ln>
        </p:spPr>
      </p:pic>
      <p:pic>
        <p:nvPicPr>
          <p:cNvPr id="172" name="Google Shape;172;p24"/>
          <p:cNvPicPr preferRelativeResize="0"/>
          <p:nvPr/>
        </p:nvPicPr>
        <p:blipFill>
          <a:blip r:embed="rId4">
            <a:alphaModFix/>
          </a:blip>
          <a:stretch>
            <a:fillRect/>
          </a:stretch>
        </p:blipFill>
        <p:spPr>
          <a:xfrm>
            <a:off x="2351850" y="2424163"/>
            <a:ext cx="2756288" cy="2756288"/>
          </a:xfrm>
          <a:prstGeom prst="rect">
            <a:avLst/>
          </a:prstGeom>
          <a:noFill/>
          <a:ln>
            <a:noFill/>
          </a:ln>
        </p:spPr>
      </p:pic>
      <p:sp>
        <p:nvSpPr>
          <p:cNvPr id="173" name="Google Shape;173;p24"/>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Hopes and Fears</a:t>
            </a:r>
            <a:endParaRPr/>
          </a:p>
        </p:txBody>
      </p:sp>
      <p:sp>
        <p:nvSpPr>
          <p:cNvPr id="174" name="Google Shape;174;p24"/>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Brainstorming exercise to identify:</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What are the outcomes you want to achieve for this project?</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What are the outcomes you want to achieve for this workshop?</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What are your hopes and fears?</a:t>
            </a:r>
            <a:endParaRPr>
              <a:latin typeface="Arial"/>
              <a:ea typeface="Arial"/>
              <a:cs typeface="Arial"/>
              <a:sym typeface="Arial"/>
            </a:endParaRPr>
          </a:p>
        </p:txBody>
      </p:sp>
      <p:pic>
        <p:nvPicPr>
          <p:cNvPr id="175" name="Google Shape;175;p24"/>
          <p:cNvPicPr preferRelativeResize="0"/>
          <p:nvPr/>
        </p:nvPicPr>
        <p:blipFill>
          <a:blip r:embed="rId5">
            <a:alphaModFix/>
          </a:blip>
          <a:stretch>
            <a:fillRect/>
          </a:stretch>
        </p:blipFill>
        <p:spPr>
          <a:xfrm>
            <a:off x="3397863" y="2931650"/>
            <a:ext cx="3263636" cy="1164275"/>
          </a:xfrm>
          <a:prstGeom prst="rect">
            <a:avLst/>
          </a:prstGeom>
          <a:noFill/>
          <a:ln>
            <a:noFill/>
          </a:ln>
        </p:spPr>
      </p:pic>
      <p:pic>
        <p:nvPicPr>
          <p:cNvPr id="176" name="Google Shape;176;p24"/>
          <p:cNvPicPr preferRelativeResize="0"/>
          <p:nvPr/>
        </p:nvPicPr>
        <p:blipFill>
          <a:blip r:embed="rId6">
            <a:alphaModFix/>
          </a:blip>
          <a:stretch>
            <a:fillRect/>
          </a:stretch>
        </p:blipFill>
        <p:spPr>
          <a:xfrm>
            <a:off x="4141225" y="1087275"/>
            <a:ext cx="2756288" cy="1207064"/>
          </a:xfrm>
          <a:prstGeom prst="rect">
            <a:avLst/>
          </a:prstGeom>
          <a:noFill/>
          <a:ln>
            <a:noFill/>
          </a:ln>
        </p:spPr>
      </p:pic>
      <p:pic>
        <p:nvPicPr>
          <p:cNvPr id="177" name="Google Shape;177;p24"/>
          <p:cNvPicPr preferRelativeResize="0"/>
          <p:nvPr/>
        </p:nvPicPr>
        <p:blipFill>
          <a:blip r:embed="rId7">
            <a:alphaModFix/>
          </a:blip>
          <a:stretch>
            <a:fillRect/>
          </a:stretch>
        </p:blipFill>
        <p:spPr>
          <a:xfrm>
            <a:off x="4742763" y="1949088"/>
            <a:ext cx="4371975" cy="676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Personas</a:t>
            </a:r>
            <a:endParaRPr/>
          </a:p>
        </p:txBody>
      </p:sp>
      <p:sp>
        <p:nvSpPr>
          <p:cNvPr id="183" name="Google Shape;183;p25"/>
          <p:cNvSpPr txBox="1">
            <a:spLocks noGrp="1"/>
          </p:cNvSpPr>
          <p:nvPr>
            <p:ph type="body" idx="1"/>
          </p:nvPr>
        </p:nvSpPr>
        <p:spPr>
          <a:xfrm>
            <a:off x="311700" y="1618200"/>
            <a:ext cx="3939000" cy="201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Introduction to Personas</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Identify the project primary and secondary personas</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Database Administrators, experienced and new</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AppDev</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CIO/VP IT/Manager</a:t>
            </a:r>
            <a:endParaRPr>
              <a:latin typeface="Arial"/>
              <a:ea typeface="Arial"/>
              <a:cs typeface="Arial"/>
              <a:sym typeface="Arial"/>
            </a:endParaRPr>
          </a:p>
        </p:txBody>
      </p:sp>
      <p:pic>
        <p:nvPicPr>
          <p:cNvPr id="184" name="Google Shape;184;p25"/>
          <p:cNvPicPr preferRelativeResize="0"/>
          <p:nvPr/>
        </p:nvPicPr>
        <p:blipFill>
          <a:blip r:embed="rId3">
            <a:alphaModFix/>
          </a:blip>
          <a:stretch>
            <a:fillRect/>
          </a:stretch>
        </p:blipFill>
        <p:spPr>
          <a:xfrm>
            <a:off x="4352875" y="1387500"/>
            <a:ext cx="4598550" cy="3100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a:spLocks noGrp="1"/>
          </p:cNvSpPr>
          <p:nvPr>
            <p:ph type="title"/>
          </p:nvPr>
        </p:nvSpPr>
        <p:spPr>
          <a:xfrm>
            <a:off x="311700" y="2447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 Details</a:t>
            </a:r>
            <a:endParaRPr/>
          </a:p>
        </p:txBody>
      </p:sp>
      <p:sp>
        <p:nvSpPr>
          <p:cNvPr id="190" name="Google Shape;190;p26"/>
          <p:cNvSpPr txBox="1">
            <a:spLocks noGrp="1"/>
          </p:cNvSpPr>
          <p:nvPr>
            <p:ph type="body" idx="1"/>
          </p:nvPr>
        </p:nvSpPr>
        <p:spPr>
          <a:xfrm>
            <a:off x="311700" y="956575"/>
            <a:ext cx="7766100" cy="40245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DBA’s</a:t>
            </a:r>
            <a:endParaRPr sz="1800">
              <a:solidFill>
                <a:srgbClr val="000000"/>
              </a:solidFill>
              <a:latin typeface="Arial"/>
              <a:ea typeface="Arial"/>
              <a:cs typeface="Arial"/>
              <a:sym typeface="Arial"/>
            </a:endParaRPr>
          </a:p>
          <a:p>
            <a:pPr marL="457200" lvl="0" indent="-330200" algn="l" rtl="0">
              <a:lnSpc>
                <a:spcPct val="90000"/>
              </a:lnSpc>
              <a:spcBef>
                <a:spcPts val="300"/>
              </a:spcBef>
              <a:spcAft>
                <a:spcPts val="0"/>
              </a:spcAft>
              <a:buSzPts val="1600"/>
              <a:buFont typeface="Arial"/>
              <a:buChar char="●"/>
            </a:pPr>
            <a:r>
              <a:rPr lang="en" sz="1600">
                <a:solidFill>
                  <a:srgbClr val="000000"/>
                </a:solidFill>
                <a:latin typeface="Arial"/>
                <a:ea typeface="Arial"/>
                <a:cs typeface="Arial"/>
                <a:sym typeface="Arial"/>
              </a:rPr>
              <a:t>Monitor/maintain system, Databases. Work with appdev/architect -&gt; how application works to streamline performance</a:t>
            </a:r>
            <a:endParaRPr sz="1600">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Experienced</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Familiar with complexity</a:t>
            </a:r>
            <a:endParaRPr>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New/Green</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Overwhelmed by complexity</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Help needed to know what to do/how</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Fear of failure</a:t>
            </a:r>
            <a:endParaRPr>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Both</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Understands data needs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Defines databases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Run utilities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Back-up/restore</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Configures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Optimizes</a:t>
            </a:r>
            <a:endParaRPr>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191" name="Google Shape;191;p26"/>
          <p:cNvPicPr preferRelativeResize="0"/>
          <p:nvPr/>
        </p:nvPicPr>
        <p:blipFill>
          <a:blip r:embed="rId3">
            <a:alphaModFix/>
          </a:blip>
          <a:stretch>
            <a:fillRect/>
          </a:stretch>
        </p:blipFill>
        <p:spPr>
          <a:xfrm>
            <a:off x="3957950" y="3184325"/>
            <a:ext cx="5186050" cy="1959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311700" y="2447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 Details</a:t>
            </a:r>
            <a:endParaRPr/>
          </a:p>
        </p:txBody>
      </p:sp>
      <p:sp>
        <p:nvSpPr>
          <p:cNvPr id="197" name="Google Shape;197;p27"/>
          <p:cNvSpPr txBox="1">
            <a:spLocks noGrp="1"/>
          </p:cNvSpPr>
          <p:nvPr>
            <p:ph type="body" idx="1"/>
          </p:nvPr>
        </p:nvSpPr>
        <p:spPr>
          <a:xfrm>
            <a:off x="311700" y="956575"/>
            <a:ext cx="7766100" cy="40245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AppDev (see with Architects)</a:t>
            </a:r>
            <a:endParaRPr sz="1800">
              <a:solidFill>
                <a:srgbClr val="000000"/>
              </a:solidFill>
              <a:latin typeface="Arial"/>
              <a:ea typeface="Arial"/>
              <a:cs typeface="Arial"/>
              <a:sym typeface="Arial"/>
            </a:endParaRPr>
          </a:p>
          <a:p>
            <a:pPr marL="457200" lvl="0" indent="-304800" algn="l" rtl="0">
              <a:lnSpc>
                <a:spcPct val="90000"/>
              </a:lnSpc>
              <a:spcBef>
                <a:spcPts val="300"/>
              </a:spcBef>
              <a:spcAft>
                <a:spcPts val="0"/>
              </a:spcAft>
              <a:buSzPts val="1200"/>
              <a:buFont typeface="Arial"/>
              <a:buChar char="●"/>
            </a:pPr>
            <a:r>
              <a:rPr lang="en" sz="1600">
                <a:solidFill>
                  <a:srgbClr val="000000"/>
                </a:solidFill>
                <a:latin typeface="Arial"/>
                <a:ea typeface="Arial"/>
                <a:cs typeface="Arial"/>
                <a:sym typeface="Arial"/>
              </a:rPr>
              <a:t>Build programs that access data and execute IDMS commands</a:t>
            </a:r>
            <a:endParaRPr sz="1600">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Experienced</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Support</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Knowledge</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Use Capabilities</a:t>
            </a:r>
            <a:endParaRPr>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New Gen – new to Integrated Database Management System (IDMS)</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New use applications – need modern languages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Competitive products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Mobile?</a:t>
            </a:r>
            <a:endParaRPr>
              <a:solidFill>
                <a:srgbClr val="000000"/>
              </a:solidFill>
              <a:latin typeface="Arial"/>
              <a:ea typeface="Arial"/>
              <a:cs typeface="Arial"/>
              <a:sym typeface="Arial"/>
            </a:endParaRPr>
          </a:p>
          <a:p>
            <a:pPr marL="457200" lvl="0" indent="0" algn="l" rtl="0">
              <a:lnSpc>
                <a:spcPct val="90000"/>
              </a:lnSpc>
              <a:spcBef>
                <a:spcPts val="300"/>
              </a:spcBef>
              <a:spcAft>
                <a:spcPts val="0"/>
              </a:spcAft>
              <a:buNone/>
            </a:pP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CIO/VP IT/Manager/decision maker/influencer</a:t>
            </a:r>
            <a:endParaRPr sz="1800">
              <a:solidFill>
                <a:srgbClr val="000000"/>
              </a:solidFill>
              <a:latin typeface="Arial"/>
              <a:ea typeface="Arial"/>
              <a:cs typeface="Arial"/>
              <a:sym typeface="Arial"/>
            </a:endParaRPr>
          </a:p>
          <a:p>
            <a:pPr marL="457200" lvl="0" indent="-304800" algn="l" rtl="0">
              <a:lnSpc>
                <a:spcPct val="90000"/>
              </a:lnSpc>
              <a:spcBef>
                <a:spcPts val="300"/>
              </a:spcBef>
              <a:spcAft>
                <a:spcPts val="0"/>
              </a:spcAft>
              <a:buSzPts val="1200"/>
              <a:buFont typeface="Arial"/>
              <a:buChar char="●"/>
            </a:pPr>
            <a:r>
              <a:rPr lang="en" sz="1600">
                <a:solidFill>
                  <a:srgbClr val="000000"/>
                </a:solidFill>
                <a:latin typeface="Arial"/>
                <a:ea typeface="Arial"/>
                <a:cs typeface="Arial"/>
                <a:sym typeface="Arial"/>
              </a:rPr>
              <a:t>Justify benefit of product</a:t>
            </a:r>
            <a:endParaRPr sz="1600">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Authorize payment/renewals</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198" name="Google Shape;198;p27"/>
          <p:cNvPicPr preferRelativeResize="0"/>
          <p:nvPr/>
        </p:nvPicPr>
        <p:blipFill>
          <a:blip r:embed="rId3">
            <a:alphaModFix/>
          </a:blip>
          <a:stretch>
            <a:fillRect/>
          </a:stretch>
        </p:blipFill>
        <p:spPr>
          <a:xfrm>
            <a:off x="6737775" y="3032950"/>
            <a:ext cx="2095500" cy="1619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8"/>
          <p:cNvPicPr preferRelativeResize="0"/>
          <p:nvPr/>
        </p:nvPicPr>
        <p:blipFill rotWithShape="1">
          <a:blip r:embed="rId3">
            <a:alphaModFix/>
          </a:blip>
          <a:srcRect t="1493" b="1493"/>
          <a:stretch/>
        </p:blipFill>
        <p:spPr>
          <a:xfrm>
            <a:off x="3278400" y="0"/>
            <a:ext cx="5865600" cy="5143499"/>
          </a:xfrm>
          <a:prstGeom prst="rect">
            <a:avLst/>
          </a:prstGeom>
          <a:noFill/>
          <a:ln>
            <a:noFill/>
          </a:ln>
        </p:spPr>
      </p:pic>
      <p:sp>
        <p:nvSpPr>
          <p:cNvPr id="204" name="Google Shape;204;p28"/>
          <p:cNvSpPr txBox="1">
            <a:spLocks noGrp="1"/>
          </p:cNvSpPr>
          <p:nvPr>
            <p:ph type="title"/>
          </p:nvPr>
        </p:nvSpPr>
        <p:spPr>
          <a:xfrm>
            <a:off x="311700" y="1153900"/>
            <a:ext cx="2655000" cy="858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Empathy Mapping</a:t>
            </a:r>
            <a:endParaRPr/>
          </a:p>
        </p:txBody>
      </p:sp>
      <p:sp>
        <p:nvSpPr>
          <p:cNvPr id="205" name="Google Shape;205;p28"/>
          <p:cNvSpPr txBox="1">
            <a:spLocks noGrp="1"/>
          </p:cNvSpPr>
          <p:nvPr>
            <p:ph type="body" idx="1"/>
          </p:nvPr>
        </p:nvSpPr>
        <p:spPr>
          <a:xfrm>
            <a:off x="311700" y="2022050"/>
            <a:ext cx="2886900" cy="292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Arial"/>
                <a:ea typeface="Arial"/>
                <a:cs typeface="Arial"/>
                <a:sym typeface="Arial"/>
              </a:rPr>
              <a:t>Work with one Persona per team</a:t>
            </a:r>
            <a:endParaRPr sz="1400">
              <a:latin typeface="Arial"/>
              <a:ea typeface="Arial"/>
              <a:cs typeface="Arial"/>
              <a:sym typeface="Arial"/>
            </a:endParaRPr>
          </a:p>
          <a:p>
            <a:pPr marL="0" lvl="0" indent="0" algn="l" rtl="0">
              <a:spcBef>
                <a:spcPts val="1600"/>
              </a:spcBef>
              <a:spcAft>
                <a:spcPts val="0"/>
              </a:spcAft>
              <a:buNone/>
            </a:pPr>
            <a:r>
              <a:rPr lang="en" sz="1400">
                <a:latin typeface="Arial"/>
                <a:ea typeface="Arial"/>
                <a:cs typeface="Arial"/>
                <a:sym typeface="Arial"/>
              </a:rPr>
              <a:t>Use Post-its, fill out each quadrant of the Empathy Map</a:t>
            </a:r>
            <a:endParaRPr sz="1400">
              <a:latin typeface="Arial"/>
              <a:ea typeface="Arial"/>
              <a:cs typeface="Arial"/>
              <a:sym typeface="Arial"/>
            </a:endParaRPr>
          </a:p>
          <a:p>
            <a:pPr marL="457200" lvl="0" indent="-317500" algn="l" rtl="0">
              <a:spcBef>
                <a:spcPts val="1600"/>
              </a:spcBef>
              <a:spcAft>
                <a:spcPts val="0"/>
              </a:spcAft>
              <a:buSzPts val="1400"/>
              <a:buFont typeface="Arial"/>
              <a:buChar char="●"/>
            </a:pPr>
            <a:r>
              <a:rPr lang="en" sz="1400">
                <a:latin typeface="Arial"/>
                <a:ea typeface="Arial"/>
                <a:cs typeface="Arial"/>
                <a:sym typeface="Arial"/>
              </a:rPr>
              <a:t>Think and Feel</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See</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Hear</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Say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Pains</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Gains</a:t>
            </a:r>
            <a:endParaRPr sz="1400">
              <a:latin typeface="Arial"/>
              <a:ea typeface="Arial"/>
              <a:cs typeface="Arial"/>
              <a:sym typeface="Arial"/>
            </a:endParaRPr>
          </a:p>
          <a:p>
            <a:pPr marL="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9"/>
          <p:cNvPicPr preferRelativeResize="0"/>
          <p:nvPr/>
        </p:nvPicPr>
        <p:blipFill>
          <a:blip r:embed="rId3">
            <a:alphaModFix/>
          </a:blip>
          <a:stretch>
            <a:fillRect/>
          </a:stretch>
        </p:blipFill>
        <p:spPr>
          <a:xfrm>
            <a:off x="2462902" y="0"/>
            <a:ext cx="3861948" cy="5143500"/>
          </a:xfrm>
          <a:prstGeom prst="rect">
            <a:avLst/>
          </a:prstGeom>
          <a:noFill/>
          <a:ln>
            <a:noFill/>
          </a:ln>
        </p:spPr>
      </p:pic>
      <p:sp>
        <p:nvSpPr>
          <p:cNvPr id="211" name="Google Shape;211;p29"/>
          <p:cNvSpPr/>
          <p:nvPr/>
        </p:nvSpPr>
        <p:spPr>
          <a:xfrm>
            <a:off x="146075" y="1059000"/>
            <a:ext cx="1292700" cy="832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Barriers to Outcome</a:t>
            </a:r>
            <a:endParaRPr/>
          </a:p>
        </p:txBody>
      </p:sp>
      <p:sp>
        <p:nvSpPr>
          <p:cNvPr id="217" name="Google Shape;217;p30"/>
          <p:cNvSpPr txBox="1">
            <a:spLocks noGrp="1"/>
          </p:cNvSpPr>
          <p:nvPr>
            <p:ph type="body" idx="1"/>
          </p:nvPr>
        </p:nvSpPr>
        <p:spPr>
          <a:xfrm>
            <a:off x="311700" y="1618200"/>
            <a:ext cx="4377300" cy="347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Teams brainstormed obstacles to success for our users. </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Some of the themes:</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Knowledge, Skillsets: Aging/declining workforce, lack of training</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Complexity: Install/upgrade process is too complex, setting up and configuring SQL and client/server access is difficult for new DBA’s, lack of automation, Unload/Reload/Reorg without outage </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Management: not enough people/staff, no time to learn/train</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Enhancements: Lack of modern tools, Needs online REORG</a:t>
            </a:r>
            <a:endParaRPr>
              <a:latin typeface="Arial"/>
              <a:ea typeface="Arial"/>
              <a:cs typeface="Arial"/>
              <a:sym typeface="Arial"/>
            </a:endParaRPr>
          </a:p>
        </p:txBody>
      </p:sp>
      <p:pic>
        <p:nvPicPr>
          <p:cNvPr id="218" name="Google Shape;218;p3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sp>
        <p:nvSpPr>
          <p:cNvPr id="224" name="Google Shape;224;p31"/>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How are people working today? </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What are they doing, thinking and feeling?</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Dot vote on importance</a:t>
            </a:r>
            <a:endParaRPr>
              <a:latin typeface="Arial"/>
              <a:ea typeface="Arial"/>
              <a:cs typeface="Arial"/>
              <a:sym typeface="Arial"/>
            </a:endParaRPr>
          </a:p>
        </p:txBody>
      </p:sp>
      <p:pic>
        <p:nvPicPr>
          <p:cNvPr id="225" name="Google Shape;225;p31"/>
          <p:cNvPicPr preferRelativeResize="0"/>
          <p:nvPr/>
        </p:nvPicPr>
        <p:blipFill>
          <a:blip r:embed="rId3">
            <a:alphaModFix/>
          </a:blip>
          <a:stretch>
            <a:fillRect/>
          </a:stretch>
        </p:blipFill>
        <p:spPr>
          <a:xfrm>
            <a:off x="3483875" y="992300"/>
            <a:ext cx="5143500" cy="3857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pic>
        <p:nvPicPr>
          <p:cNvPr id="231" name="Google Shape;231;p32"/>
          <p:cNvPicPr preferRelativeResize="0"/>
          <p:nvPr/>
        </p:nvPicPr>
        <p:blipFill>
          <a:blip r:embed="rId3">
            <a:alphaModFix/>
          </a:blip>
          <a:stretch>
            <a:fillRect/>
          </a:stretch>
        </p:blipFill>
        <p:spPr>
          <a:xfrm>
            <a:off x="3082200" y="1387500"/>
            <a:ext cx="4257675" cy="3552825"/>
          </a:xfrm>
          <a:prstGeom prst="rect">
            <a:avLst/>
          </a:prstGeom>
          <a:noFill/>
          <a:ln>
            <a:noFill/>
          </a:ln>
        </p:spPr>
      </p:pic>
      <p:pic>
        <p:nvPicPr>
          <p:cNvPr id="232" name="Google Shape;232;p32"/>
          <p:cNvPicPr preferRelativeResize="0"/>
          <p:nvPr/>
        </p:nvPicPr>
        <p:blipFill>
          <a:blip r:embed="rId4">
            <a:alphaModFix/>
          </a:blip>
          <a:stretch>
            <a:fillRect/>
          </a:stretch>
        </p:blipFill>
        <p:spPr>
          <a:xfrm>
            <a:off x="311700" y="1744550"/>
            <a:ext cx="1647825" cy="2200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pic>
        <p:nvPicPr>
          <p:cNvPr id="238" name="Google Shape;238;p33"/>
          <p:cNvPicPr preferRelativeResize="0"/>
          <p:nvPr/>
        </p:nvPicPr>
        <p:blipFill>
          <a:blip r:embed="rId3">
            <a:alphaModFix/>
          </a:blip>
          <a:stretch>
            <a:fillRect/>
          </a:stretch>
        </p:blipFill>
        <p:spPr>
          <a:xfrm>
            <a:off x="3257475" y="1789375"/>
            <a:ext cx="5257800" cy="2733675"/>
          </a:xfrm>
          <a:prstGeom prst="rect">
            <a:avLst/>
          </a:prstGeom>
          <a:noFill/>
          <a:ln>
            <a:noFill/>
          </a:ln>
        </p:spPr>
      </p:pic>
      <p:pic>
        <p:nvPicPr>
          <p:cNvPr id="239" name="Google Shape;239;p33"/>
          <p:cNvPicPr preferRelativeResize="0"/>
          <p:nvPr/>
        </p:nvPicPr>
        <p:blipFill>
          <a:blip r:embed="rId4">
            <a:alphaModFix/>
          </a:blip>
          <a:stretch>
            <a:fillRect/>
          </a:stretch>
        </p:blipFill>
        <p:spPr>
          <a:xfrm>
            <a:off x="269250" y="1789375"/>
            <a:ext cx="2540600" cy="1894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Workflows</a:t>
            </a:r>
            <a:endParaRPr/>
          </a:p>
        </p:txBody>
      </p:sp>
      <p:sp>
        <p:nvSpPr>
          <p:cNvPr id="245" name="Google Shape;245;p34"/>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How are people working today? What are the workflows for users today?</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They mapped out the workflows that they believe users are doing today.</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They identified pain points and put the Pain post-it note next to the step where it occurs</a:t>
            </a:r>
            <a:endParaRPr>
              <a:latin typeface="Arial"/>
              <a:ea typeface="Arial"/>
              <a:cs typeface="Arial"/>
              <a:sym typeface="Arial"/>
            </a:endParaRPr>
          </a:p>
        </p:txBody>
      </p:sp>
      <p:pic>
        <p:nvPicPr>
          <p:cNvPr id="246" name="Google Shape;246;p34"/>
          <p:cNvPicPr preferRelativeResize="0"/>
          <p:nvPr/>
        </p:nvPicPr>
        <p:blipFill>
          <a:blip r:embed="rId3">
            <a:alphaModFix/>
          </a:blip>
          <a:stretch>
            <a:fillRect/>
          </a:stretch>
        </p:blipFill>
        <p:spPr>
          <a:xfrm>
            <a:off x="5010200" y="0"/>
            <a:ext cx="4133800" cy="3097925"/>
          </a:xfrm>
          <a:prstGeom prst="rect">
            <a:avLst/>
          </a:prstGeom>
          <a:noFill/>
          <a:ln>
            <a:noFill/>
          </a:ln>
        </p:spPr>
      </p:pic>
      <p:pic>
        <p:nvPicPr>
          <p:cNvPr id="247" name="Google Shape;247;p34"/>
          <p:cNvPicPr preferRelativeResize="0"/>
          <p:nvPr/>
        </p:nvPicPr>
        <p:blipFill>
          <a:blip r:embed="rId4">
            <a:alphaModFix/>
          </a:blip>
          <a:stretch>
            <a:fillRect/>
          </a:stretch>
        </p:blipFill>
        <p:spPr>
          <a:xfrm>
            <a:off x="5810153" y="3271512"/>
            <a:ext cx="2808000" cy="18719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Workflows</a:t>
            </a:r>
            <a:endParaRPr/>
          </a:p>
        </p:txBody>
      </p:sp>
      <p:sp>
        <p:nvSpPr>
          <p:cNvPr id="253" name="Google Shape;253;p35"/>
          <p:cNvSpPr txBox="1">
            <a:spLocks noGrp="1"/>
          </p:cNvSpPr>
          <p:nvPr>
            <p:ph type="body" idx="1"/>
          </p:nvPr>
        </p:nvSpPr>
        <p:spPr>
          <a:xfrm>
            <a:off x="311700" y="1618200"/>
            <a:ext cx="3924300"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400">
                <a:solidFill>
                  <a:srgbClr val="000000"/>
                </a:solidFill>
                <a:latin typeface="Arial"/>
                <a:ea typeface="Arial"/>
                <a:cs typeface="Arial"/>
                <a:sym typeface="Arial"/>
              </a:rPr>
              <a:t>The team created workflows for how they think the use is working today for REORG and UNLOAD/RELOAD</a:t>
            </a:r>
            <a:endParaRPr sz="14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54" name="Google Shape;254;p35"/>
          <p:cNvPicPr preferRelativeResize="0"/>
          <p:nvPr/>
        </p:nvPicPr>
        <p:blipFill>
          <a:blip r:embed="rId3">
            <a:alphaModFix/>
          </a:blip>
          <a:stretch>
            <a:fillRect/>
          </a:stretch>
        </p:blipFill>
        <p:spPr>
          <a:xfrm>
            <a:off x="4454125" y="1715350"/>
            <a:ext cx="4581546" cy="3428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a:spLocks noGrp="1"/>
          </p:cNvSpPr>
          <p:nvPr>
            <p:ph type="title"/>
          </p:nvPr>
        </p:nvSpPr>
        <p:spPr>
          <a:xfrm>
            <a:off x="311700" y="631800"/>
            <a:ext cx="4207034"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Unload/Reload Workflow</a:t>
            </a:r>
            <a:endParaRPr dirty="0"/>
          </a:p>
        </p:txBody>
      </p:sp>
      <p:sp>
        <p:nvSpPr>
          <p:cNvPr id="260" name="Google Shape;260;p36"/>
          <p:cNvSpPr txBox="1">
            <a:spLocks noGrp="1"/>
          </p:cNvSpPr>
          <p:nvPr>
            <p:ph type="body" idx="1"/>
          </p:nvPr>
        </p:nvSpPr>
        <p:spPr>
          <a:xfrm>
            <a:off x="311700" y="1618200"/>
            <a:ext cx="49467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This is the current workflow (steps are in yellow) and the pain points (pink). Almost every pain point represented a crucial problem that could cause major disruption to the companies business.</a:t>
            </a:r>
            <a:endParaRPr>
              <a:latin typeface="Arial"/>
              <a:ea typeface="Arial"/>
              <a:cs typeface="Arial"/>
              <a:sym typeface="Arial"/>
            </a:endParaRPr>
          </a:p>
        </p:txBody>
      </p:sp>
      <p:pic>
        <p:nvPicPr>
          <p:cNvPr id="261" name="Google Shape;261;p36"/>
          <p:cNvPicPr preferRelativeResize="0"/>
          <p:nvPr/>
        </p:nvPicPr>
        <p:blipFill>
          <a:blip r:embed="rId3">
            <a:alphaModFix/>
          </a:blip>
          <a:stretch>
            <a:fillRect/>
          </a:stretch>
        </p:blipFill>
        <p:spPr>
          <a:xfrm>
            <a:off x="311689" y="2947200"/>
            <a:ext cx="8782175" cy="1515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311700" y="631800"/>
            <a:ext cx="3772028"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--&gt; TO BE Workflows</a:t>
            </a:r>
            <a:endParaRPr dirty="0"/>
          </a:p>
        </p:txBody>
      </p:sp>
      <p:pic>
        <p:nvPicPr>
          <p:cNvPr id="267" name="Google Shape;267;p37"/>
          <p:cNvPicPr preferRelativeResize="0"/>
          <p:nvPr/>
        </p:nvPicPr>
        <p:blipFill>
          <a:blip r:embed="rId3">
            <a:alphaModFix/>
          </a:blip>
          <a:stretch>
            <a:fillRect/>
          </a:stretch>
        </p:blipFill>
        <p:spPr>
          <a:xfrm>
            <a:off x="4848575" y="1561800"/>
            <a:ext cx="3429000" cy="2571750"/>
          </a:xfrm>
          <a:prstGeom prst="rect">
            <a:avLst/>
          </a:prstGeom>
          <a:noFill/>
          <a:ln>
            <a:noFill/>
          </a:ln>
        </p:spPr>
      </p:pic>
      <p:sp>
        <p:nvSpPr>
          <p:cNvPr id="268" name="Google Shape;268;p37"/>
          <p:cNvSpPr txBox="1"/>
          <p:nvPr/>
        </p:nvSpPr>
        <p:spPr>
          <a:xfrm>
            <a:off x="350575" y="1643300"/>
            <a:ext cx="3644400" cy="285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We did a Playback of the AS IS workflows and then mapped out a TO BE workflow that would solve the problems that currently exist and improve the user experience.</a:t>
            </a:r>
            <a:endParaRPr/>
          </a:p>
          <a:p>
            <a:pPr marL="457200" lvl="0" indent="0" algn="l" rtl="0">
              <a:lnSpc>
                <a:spcPct val="90000"/>
              </a:lnSpc>
              <a:spcBef>
                <a:spcPts val="300"/>
              </a:spcBef>
              <a:spcAft>
                <a:spcPts val="0"/>
              </a:spcAft>
              <a:buNone/>
            </a:pPr>
            <a:endParaRPr b="1"/>
          </a:p>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311699" y="631800"/>
            <a:ext cx="4011725"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--&gt; TO BE Workflows</a:t>
            </a:r>
            <a:endParaRPr dirty="0"/>
          </a:p>
        </p:txBody>
      </p:sp>
      <p:sp>
        <p:nvSpPr>
          <p:cNvPr id="274" name="Google Shape;274;p38"/>
          <p:cNvSpPr txBox="1"/>
          <p:nvPr/>
        </p:nvSpPr>
        <p:spPr>
          <a:xfrm>
            <a:off x="311700" y="1387500"/>
            <a:ext cx="7142400" cy="285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a:t>The result:</a:t>
            </a:r>
            <a:endParaRPr/>
          </a:p>
          <a:p>
            <a:pPr marL="457200" lvl="0" indent="0" algn="l" rtl="0">
              <a:lnSpc>
                <a:spcPct val="90000"/>
              </a:lnSpc>
              <a:spcBef>
                <a:spcPts val="300"/>
              </a:spcBef>
              <a:spcAft>
                <a:spcPts val="0"/>
              </a:spcAft>
              <a:buNone/>
            </a:pPr>
            <a:r>
              <a:rPr lang="en" b="1"/>
              <a:t>Simplified a 14+ step database reorganization process into 2-3 steps, preventing opportunities for user error while reducing downtime</a:t>
            </a:r>
            <a:endParaRPr b="1"/>
          </a:p>
          <a:p>
            <a:pPr marL="0" lvl="0" indent="0" algn="l" rtl="0">
              <a:spcBef>
                <a:spcPts val="0"/>
              </a:spcBef>
              <a:spcAft>
                <a:spcPts val="0"/>
              </a:spcAft>
              <a:buNone/>
            </a:pPr>
            <a:endParaRPr/>
          </a:p>
        </p:txBody>
      </p:sp>
      <p:pic>
        <p:nvPicPr>
          <p:cNvPr id="275" name="Google Shape;275;p38"/>
          <p:cNvPicPr preferRelativeResize="0"/>
          <p:nvPr/>
        </p:nvPicPr>
        <p:blipFill>
          <a:blip r:embed="rId3">
            <a:alphaModFix/>
          </a:blip>
          <a:stretch>
            <a:fillRect/>
          </a:stretch>
        </p:blipFill>
        <p:spPr>
          <a:xfrm>
            <a:off x="350576" y="2710275"/>
            <a:ext cx="7142350" cy="24332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9"/>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Hill Statement</a:t>
            </a:r>
            <a:endParaRPr/>
          </a:p>
        </p:txBody>
      </p:sp>
      <p:sp>
        <p:nvSpPr>
          <p:cNvPr id="281" name="Google Shape;281;p39"/>
          <p:cNvSpPr txBox="1">
            <a:spLocks noGrp="1"/>
          </p:cNvSpPr>
          <p:nvPr>
            <p:ph type="body" idx="1"/>
          </p:nvPr>
        </p:nvSpPr>
        <p:spPr>
          <a:xfrm>
            <a:off x="311700" y="1618200"/>
            <a:ext cx="3639600"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A Hill Statement is a </a:t>
            </a:r>
            <a:r>
              <a:rPr lang="en" sz="1800">
                <a:solidFill>
                  <a:srgbClr val="000000"/>
                </a:solidFill>
                <a:highlight>
                  <a:srgbClr val="CFE2F3"/>
                </a:highlight>
                <a:latin typeface="Arial"/>
                <a:ea typeface="Arial"/>
                <a:cs typeface="Arial"/>
                <a:sym typeface="Arial"/>
              </a:rPr>
              <a:t>WHO</a:t>
            </a:r>
            <a:r>
              <a:rPr lang="en" sz="1800">
                <a:solidFill>
                  <a:srgbClr val="000000"/>
                </a:solidFill>
                <a:latin typeface="Arial"/>
                <a:ea typeface="Arial"/>
                <a:cs typeface="Arial"/>
                <a:sym typeface="Arial"/>
              </a:rPr>
              <a:t> </a:t>
            </a:r>
            <a:r>
              <a:rPr lang="en" sz="1800">
                <a:solidFill>
                  <a:srgbClr val="000000"/>
                </a:solidFill>
                <a:highlight>
                  <a:srgbClr val="D9EAD3"/>
                </a:highlight>
                <a:latin typeface="Arial"/>
                <a:ea typeface="Arial"/>
                <a:cs typeface="Arial"/>
                <a:sym typeface="Arial"/>
              </a:rPr>
              <a:t>WHAT</a:t>
            </a:r>
            <a:r>
              <a:rPr lang="en" sz="1800">
                <a:solidFill>
                  <a:srgbClr val="000000"/>
                </a:solidFill>
                <a:latin typeface="Arial"/>
                <a:ea typeface="Arial"/>
                <a:cs typeface="Arial"/>
                <a:sym typeface="Arial"/>
              </a:rPr>
              <a:t> </a:t>
            </a:r>
            <a:r>
              <a:rPr lang="en" sz="1800">
                <a:solidFill>
                  <a:srgbClr val="000000"/>
                </a:solidFill>
                <a:highlight>
                  <a:srgbClr val="FFF2CC"/>
                </a:highlight>
                <a:latin typeface="Arial"/>
                <a:ea typeface="Arial"/>
                <a:cs typeface="Arial"/>
                <a:sym typeface="Arial"/>
              </a:rPr>
              <a:t>WOW</a:t>
            </a:r>
            <a:r>
              <a:rPr lang="en" sz="1800">
                <a:solidFill>
                  <a:srgbClr val="000000"/>
                </a:solidFill>
                <a:latin typeface="Arial"/>
                <a:ea typeface="Arial"/>
                <a:cs typeface="Arial"/>
                <a:sym typeface="Arial"/>
              </a:rPr>
              <a:t> statement</a:t>
            </a: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r>
              <a:rPr lang="en" sz="1800">
                <a:solidFill>
                  <a:srgbClr val="000000"/>
                </a:solidFill>
                <a:highlight>
                  <a:srgbClr val="CFE2F3"/>
                </a:highlight>
                <a:latin typeface="Arial"/>
                <a:ea typeface="Arial"/>
                <a:cs typeface="Arial"/>
                <a:sym typeface="Arial"/>
              </a:rPr>
              <a:t>Any DBA</a:t>
            </a:r>
            <a:r>
              <a:rPr lang="en" sz="1800">
                <a:solidFill>
                  <a:srgbClr val="000000"/>
                </a:solidFill>
                <a:latin typeface="Arial"/>
                <a:ea typeface="Arial"/>
                <a:cs typeface="Arial"/>
                <a:sym typeface="Arial"/>
              </a:rPr>
              <a:t> </a:t>
            </a:r>
            <a:r>
              <a:rPr lang="en" sz="1800">
                <a:solidFill>
                  <a:srgbClr val="000000"/>
                </a:solidFill>
                <a:highlight>
                  <a:srgbClr val="B6D7A8"/>
                </a:highlight>
                <a:latin typeface="Arial"/>
                <a:ea typeface="Arial"/>
                <a:cs typeface="Arial"/>
                <a:sym typeface="Arial"/>
              </a:rPr>
              <a:t>can REORG and/or EXPAND an area</a:t>
            </a:r>
            <a:r>
              <a:rPr lang="en" sz="1800">
                <a:solidFill>
                  <a:srgbClr val="000000"/>
                </a:solidFill>
                <a:latin typeface="Arial"/>
                <a:ea typeface="Arial"/>
                <a:cs typeface="Arial"/>
                <a:sym typeface="Arial"/>
              </a:rPr>
              <a:t> </a:t>
            </a:r>
            <a:r>
              <a:rPr lang="en" sz="1800">
                <a:solidFill>
                  <a:srgbClr val="000000"/>
                </a:solidFill>
                <a:highlight>
                  <a:srgbClr val="FFF2CC"/>
                </a:highlight>
                <a:latin typeface="Arial"/>
                <a:ea typeface="Arial"/>
                <a:cs typeface="Arial"/>
                <a:sym typeface="Arial"/>
              </a:rPr>
              <a:t>with minimal Interaction and no database outage with no interruption</a:t>
            </a:r>
            <a:r>
              <a:rPr lang="en" sz="1800">
                <a:solidFill>
                  <a:srgbClr val="000000"/>
                </a:solidFill>
                <a:latin typeface="Arial"/>
                <a:ea typeface="Arial"/>
                <a:cs typeface="Arial"/>
                <a:sym typeface="Arial"/>
              </a:rPr>
              <a:t> to the business.</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82" name="Google Shape;282;p39"/>
          <p:cNvPicPr preferRelativeResize="0"/>
          <p:nvPr/>
        </p:nvPicPr>
        <p:blipFill>
          <a:blip r:embed="rId3">
            <a:alphaModFix/>
          </a:blip>
          <a:stretch>
            <a:fillRect/>
          </a:stretch>
        </p:blipFill>
        <p:spPr>
          <a:xfrm>
            <a:off x="3995948" y="17775"/>
            <a:ext cx="5185553" cy="5107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txBox="1">
            <a:spLocks noGrp="1"/>
          </p:cNvSpPr>
          <p:nvPr>
            <p:ph type="title"/>
          </p:nvPr>
        </p:nvSpPr>
        <p:spPr>
          <a:xfrm>
            <a:off x="311700" y="631800"/>
            <a:ext cx="3332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Next Steps/Action Items</a:t>
            </a:r>
            <a:endParaRPr/>
          </a:p>
        </p:txBody>
      </p:sp>
      <p:pic>
        <p:nvPicPr>
          <p:cNvPr id="295" name="Google Shape;295;p41"/>
          <p:cNvPicPr preferRelativeResize="0"/>
          <p:nvPr/>
        </p:nvPicPr>
        <p:blipFill>
          <a:blip r:embed="rId3">
            <a:alphaModFix/>
          </a:blip>
          <a:stretch>
            <a:fillRect/>
          </a:stretch>
        </p:blipFill>
        <p:spPr>
          <a:xfrm>
            <a:off x="394500" y="1861425"/>
            <a:ext cx="5719500" cy="2279511"/>
          </a:xfrm>
          <a:prstGeom prst="rect">
            <a:avLst/>
          </a:prstGeom>
          <a:noFill/>
          <a:ln>
            <a:noFill/>
          </a:ln>
        </p:spPr>
      </p:pic>
      <p:pic>
        <p:nvPicPr>
          <p:cNvPr id="296" name="Google Shape;296;p41"/>
          <p:cNvPicPr preferRelativeResize="0"/>
          <p:nvPr/>
        </p:nvPicPr>
        <p:blipFill>
          <a:blip r:embed="rId4">
            <a:alphaModFix/>
          </a:blip>
          <a:stretch>
            <a:fillRect/>
          </a:stretch>
        </p:blipFill>
        <p:spPr>
          <a:xfrm>
            <a:off x="6151183" y="0"/>
            <a:ext cx="2992818"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Key Learnings</a:t>
            </a:r>
            <a:endParaRPr/>
          </a:p>
        </p:txBody>
      </p:sp>
      <p:sp>
        <p:nvSpPr>
          <p:cNvPr id="288" name="Google Shape;288;p40"/>
          <p:cNvSpPr txBox="1">
            <a:spLocks noGrp="1"/>
          </p:cNvSpPr>
          <p:nvPr>
            <p:ph type="body" idx="1"/>
          </p:nvPr>
        </p:nvSpPr>
        <p:spPr>
          <a:xfrm>
            <a:off x="311700" y="1618200"/>
            <a:ext cx="5874300" cy="29508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900"/>
              </a:spcBef>
              <a:spcAft>
                <a:spcPts val="0"/>
              </a:spcAft>
              <a:buClr>
                <a:srgbClr val="000000"/>
              </a:buClr>
              <a:buSzPts val="1800"/>
              <a:buFont typeface="Arial"/>
              <a:buChar char="●"/>
            </a:pPr>
            <a:r>
              <a:rPr lang="en" sz="1800">
                <a:solidFill>
                  <a:srgbClr val="000000"/>
                </a:solidFill>
                <a:latin typeface="Arial"/>
                <a:ea typeface="Arial"/>
                <a:cs typeface="Arial"/>
                <a:sym typeface="Arial"/>
              </a:rPr>
              <a:t>Identified an entire class of users (application programmers) with unmet needs, opening up possibilities for new features and new customers</a:t>
            </a:r>
            <a:endParaRPr sz="1800">
              <a:solidFill>
                <a:srgbClr val="000000"/>
              </a:solidFill>
              <a:latin typeface="Arial"/>
              <a:ea typeface="Arial"/>
              <a:cs typeface="Arial"/>
              <a:sym typeface="Arial"/>
            </a:endParaRPr>
          </a:p>
          <a:p>
            <a:pPr marL="457200" lvl="0" indent="-342900" algn="l" rtl="0">
              <a:lnSpc>
                <a:spcPct val="9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Identified and brainstormed multiple solutions for multiple pain points in the database reorganization process:</a:t>
            </a:r>
            <a:endParaRPr sz="1800">
              <a:solidFill>
                <a:srgbClr val="000000"/>
              </a:solidFill>
              <a:latin typeface="Arial"/>
              <a:ea typeface="Arial"/>
              <a:cs typeface="Arial"/>
              <a:sym typeface="Arial"/>
            </a:endParaRPr>
          </a:p>
          <a:p>
            <a:pPr marL="914400" lvl="1" indent="-330200" algn="l" rtl="0">
              <a:lnSpc>
                <a:spcPct val="90000"/>
              </a:lnSpc>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Complicated manual process leads to fear of mistakes and data loss</a:t>
            </a:r>
            <a:endParaRPr sz="1600">
              <a:solidFill>
                <a:srgbClr val="000000"/>
              </a:solidFill>
              <a:latin typeface="Arial"/>
              <a:ea typeface="Arial"/>
              <a:cs typeface="Arial"/>
              <a:sym typeface="Arial"/>
            </a:endParaRPr>
          </a:p>
          <a:p>
            <a:pPr marL="914400" lvl="1" indent="-330200" algn="l" rtl="0">
              <a:lnSpc>
                <a:spcPct val="90000"/>
              </a:lnSpc>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Cost of database downtime</a:t>
            </a:r>
            <a:endParaRPr sz="1600">
              <a:solidFill>
                <a:srgbClr val="000000"/>
              </a:solidFill>
              <a:latin typeface="Arial"/>
              <a:ea typeface="Arial"/>
              <a:cs typeface="Arial"/>
              <a:sym typeface="Arial"/>
            </a:endParaRPr>
          </a:p>
          <a:p>
            <a:pPr marL="457200" lvl="0" indent="-342900" algn="l" rtl="0">
              <a:lnSpc>
                <a:spcPct val="9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Simplified a 14+ step database reorganization process into 2-3 steps, preventing opportunities for user error while reducing downtime</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89" name="Google Shape;289;p4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2"/>
          <p:cNvSpPr txBox="1">
            <a:spLocks noGrp="1"/>
          </p:cNvSpPr>
          <p:nvPr>
            <p:ph type="title"/>
          </p:nvPr>
        </p:nvSpPr>
        <p:spPr>
          <a:xfrm>
            <a:off x="311700" y="622922"/>
            <a:ext cx="4304688"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What would I do differently?</a:t>
            </a:r>
            <a:endParaRPr dirty="0"/>
          </a:p>
        </p:txBody>
      </p:sp>
      <p:pic>
        <p:nvPicPr>
          <p:cNvPr id="302" name="Google Shape;302;p42"/>
          <p:cNvPicPr preferRelativeResize="0"/>
          <p:nvPr/>
        </p:nvPicPr>
        <p:blipFill>
          <a:blip r:embed="rId3">
            <a:alphaModFix/>
          </a:blip>
          <a:stretch>
            <a:fillRect/>
          </a:stretch>
        </p:blipFill>
        <p:spPr>
          <a:xfrm>
            <a:off x="6151183" y="0"/>
            <a:ext cx="2992818" cy="5143500"/>
          </a:xfrm>
          <a:prstGeom prst="rect">
            <a:avLst/>
          </a:prstGeom>
          <a:noFill/>
          <a:ln>
            <a:noFill/>
          </a:ln>
        </p:spPr>
      </p:pic>
      <p:sp>
        <p:nvSpPr>
          <p:cNvPr id="303" name="Google Shape;303;p42"/>
          <p:cNvSpPr txBox="1"/>
          <p:nvPr/>
        </p:nvSpPr>
        <p:spPr>
          <a:xfrm>
            <a:off x="401700" y="1650600"/>
            <a:ext cx="5112600" cy="262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The workshop was a great success but there were some activities that worked better than others.</a:t>
            </a:r>
            <a:endParaRPr/>
          </a:p>
          <a:p>
            <a:pPr marL="0" lvl="0" indent="0" algn="l" rtl="0">
              <a:spcBef>
                <a:spcPts val="0"/>
              </a:spcBef>
              <a:spcAft>
                <a:spcPts val="0"/>
              </a:spcAft>
              <a:buNone/>
            </a:pPr>
            <a:endParaRPr/>
          </a:p>
          <a:p>
            <a:pPr marL="0" lvl="0" indent="0" algn="l" rtl="0">
              <a:spcBef>
                <a:spcPts val="0"/>
              </a:spcBef>
              <a:spcAft>
                <a:spcPts val="0"/>
              </a:spcAft>
              <a:buNone/>
            </a:pPr>
            <a:r>
              <a:rPr lang="en"/>
              <a:t>The Scenarios (Doing, Thinking, Feeling) were not as effective and seemed redundant with the workflows. I would skip the scenarios next time.</a:t>
            </a:r>
            <a:endParaRPr/>
          </a:p>
          <a:p>
            <a:pPr marL="0" lvl="0" indent="0" algn="l" rtl="0">
              <a:spcBef>
                <a:spcPts val="0"/>
              </a:spcBef>
              <a:spcAft>
                <a:spcPts val="0"/>
              </a:spcAft>
              <a:buNone/>
            </a:pPr>
            <a:endParaRPr/>
          </a:p>
          <a:p>
            <a:pPr marL="0" lvl="0" indent="0" algn="l" rtl="0">
              <a:spcBef>
                <a:spcPts val="0"/>
              </a:spcBef>
              <a:spcAft>
                <a:spcPts val="0"/>
              </a:spcAft>
              <a:buNone/>
            </a:pPr>
            <a:r>
              <a:rPr lang="en"/>
              <a:t>All teams worked on the same ideas/workflows. In retrospect, I would have had each team work on something different so we could get more ideas fleshed out to maximize our time together.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Second Project: Usability Study</a:t>
            </a:r>
            <a:endParaRPr/>
          </a:p>
        </p:txBody>
      </p:sp>
      <p:pic>
        <p:nvPicPr>
          <p:cNvPr id="309" name="Google Shape;309;p43"/>
          <p:cNvPicPr preferRelativeResize="0"/>
          <p:nvPr/>
        </p:nvPicPr>
        <p:blipFill>
          <a:blip r:embed="rId3">
            <a:alphaModFix/>
          </a:blip>
          <a:stretch>
            <a:fillRect/>
          </a:stretch>
        </p:blipFill>
        <p:spPr>
          <a:xfrm>
            <a:off x="3577925" y="3230900"/>
            <a:ext cx="1592945" cy="1584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4"/>
          <p:cNvSpPr txBox="1">
            <a:spLocks noGrp="1"/>
          </p:cNvSpPr>
          <p:nvPr>
            <p:ph type="title"/>
          </p:nvPr>
        </p:nvSpPr>
        <p:spPr>
          <a:xfrm>
            <a:off x="311700" y="631800"/>
            <a:ext cx="4147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Study series: Mainframe Application Tuner (MAT) Dashboard</a:t>
            </a:r>
            <a:endParaRPr/>
          </a:p>
        </p:txBody>
      </p:sp>
      <p:sp>
        <p:nvSpPr>
          <p:cNvPr id="315" name="Google Shape;315;p44"/>
          <p:cNvSpPr txBox="1">
            <a:spLocks noGrp="1"/>
          </p:cNvSpPr>
          <p:nvPr>
            <p:ph type="body" idx="1"/>
          </p:nvPr>
        </p:nvSpPr>
        <p:spPr>
          <a:xfrm>
            <a:off x="311700" y="1618200"/>
            <a:ext cx="37929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000000"/>
                </a:solidFill>
                <a:latin typeface="Arial"/>
                <a:ea typeface="Arial"/>
                <a:cs typeface="Arial"/>
                <a:sym typeface="Arial"/>
              </a:rPr>
              <a:t>CA MAT is designed to identify the root causes of application performance inefficiencies in mainframe applications</a:t>
            </a:r>
            <a:endParaRPr sz="1400">
              <a:solidFill>
                <a:srgbClr val="000000"/>
              </a:solidFill>
              <a:latin typeface="Arial"/>
              <a:ea typeface="Arial"/>
              <a:cs typeface="Arial"/>
              <a:sym typeface="Arial"/>
            </a:endParaRPr>
          </a:p>
          <a:p>
            <a:pPr marL="0" lvl="0" indent="0" algn="l" rtl="0">
              <a:spcBef>
                <a:spcPts val="1600"/>
              </a:spcBef>
              <a:spcAft>
                <a:spcPts val="0"/>
              </a:spcAft>
              <a:buNone/>
            </a:pPr>
            <a:r>
              <a:rPr lang="en" sz="1400">
                <a:latin typeface="Arial"/>
                <a:ea typeface="Arial"/>
                <a:cs typeface="Arial"/>
                <a:sym typeface="Arial"/>
              </a:rPr>
              <a:t>This project was more than just a usability study. It combined:</a:t>
            </a:r>
            <a:endParaRPr sz="1400">
              <a:latin typeface="Arial"/>
              <a:ea typeface="Arial"/>
              <a:cs typeface="Arial"/>
              <a:sym typeface="Arial"/>
            </a:endParaRPr>
          </a:p>
          <a:p>
            <a:pPr marL="457200" lvl="0" indent="-317500" algn="l" rtl="0">
              <a:spcBef>
                <a:spcPts val="1600"/>
              </a:spcBef>
              <a:spcAft>
                <a:spcPts val="0"/>
              </a:spcAft>
              <a:buSzPts val="1400"/>
              <a:buFont typeface="Arial"/>
              <a:buChar char="●"/>
            </a:pPr>
            <a:r>
              <a:rPr lang="en" sz="1400">
                <a:latin typeface="Arial"/>
                <a:ea typeface="Arial"/>
                <a:cs typeface="Arial"/>
                <a:sym typeface="Arial"/>
              </a:rPr>
              <a:t>Collaborative design workshop</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Paper prototype usability study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Interactive wireframe usability study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Final coded version study</a:t>
            </a:r>
            <a:endParaRPr sz="1400">
              <a:latin typeface="Arial"/>
              <a:ea typeface="Arial"/>
              <a:cs typeface="Arial"/>
              <a:sym typeface="Arial"/>
            </a:endParaRPr>
          </a:p>
        </p:txBody>
      </p:sp>
      <p:pic>
        <p:nvPicPr>
          <p:cNvPr id="316" name="Google Shape;316;p44"/>
          <p:cNvPicPr preferRelativeResize="0"/>
          <p:nvPr/>
        </p:nvPicPr>
        <p:blipFill>
          <a:blip r:embed="rId3">
            <a:alphaModFix/>
          </a:blip>
          <a:stretch>
            <a:fillRect/>
          </a:stretch>
        </p:blipFill>
        <p:spPr>
          <a:xfrm>
            <a:off x="4137750" y="1609725"/>
            <a:ext cx="4219575" cy="1924050"/>
          </a:xfrm>
          <a:prstGeom prst="rect">
            <a:avLst/>
          </a:prstGeom>
          <a:noFill/>
          <a:ln w="9525" cap="flat" cmpd="sng">
            <a:solidFill>
              <a:srgbClr val="999999"/>
            </a:solidFill>
            <a:prstDash val="solid"/>
            <a:round/>
            <a:headEnd type="none" w="sm" len="sm"/>
            <a:tailEnd type="none" w="sm" len="sm"/>
          </a:ln>
        </p:spPr>
      </p:pic>
      <p:pic>
        <p:nvPicPr>
          <p:cNvPr id="317" name="Google Shape;317;p44"/>
          <p:cNvPicPr preferRelativeResize="0"/>
          <p:nvPr/>
        </p:nvPicPr>
        <p:blipFill>
          <a:blip r:embed="rId4">
            <a:alphaModFix/>
          </a:blip>
          <a:stretch>
            <a:fillRect/>
          </a:stretch>
        </p:blipFill>
        <p:spPr>
          <a:xfrm>
            <a:off x="4996700" y="2996250"/>
            <a:ext cx="4147301" cy="2147250"/>
          </a:xfrm>
          <a:prstGeom prst="rect">
            <a:avLst/>
          </a:prstGeom>
          <a:noFill/>
          <a:ln w="9525" cap="flat" cmpd="sng">
            <a:solidFill>
              <a:srgbClr val="999999"/>
            </a:solidFill>
            <a:prstDash val="solid"/>
            <a:round/>
            <a:headEnd type="none" w="sm" len="sm"/>
            <a:tailEnd type="none" w="sm" len="sm"/>
          </a:ln>
        </p:spPr>
      </p:pic>
      <p:sp>
        <p:nvSpPr>
          <p:cNvPr id="318" name="Google Shape;318;p44"/>
          <p:cNvSpPr txBox="1"/>
          <p:nvPr/>
        </p:nvSpPr>
        <p:spPr>
          <a:xfrm>
            <a:off x="7563625" y="1237125"/>
            <a:ext cx="964200" cy="37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Before</a:t>
            </a:r>
            <a:endParaRPr/>
          </a:p>
        </p:txBody>
      </p:sp>
      <p:sp>
        <p:nvSpPr>
          <p:cNvPr id="319" name="Google Shape;319;p44"/>
          <p:cNvSpPr txBox="1"/>
          <p:nvPr/>
        </p:nvSpPr>
        <p:spPr>
          <a:xfrm>
            <a:off x="4390375" y="4663950"/>
            <a:ext cx="964200" cy="37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After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Problem to Solve</a:t>
            </a:r>
            <a:endParaRPr/>
          </a:p>
        </p:txBody>
      </p:sp>
      <p:sp>
        <p:nvSpPr>
          <p:cNvPr id="325" name="Google Shape;325;p45"/>
          <p:cNvSpPr txBox="1">
            <a:spLocks noGrp="1"/>
          </p:cNvSpPr>
          <p:nvPr>
            <p:ph type="body" idx="1"/>
          </p:nvPr>
        </p:nvSpPr>
        <p:spPr>
          <a:xfrm>
            <a:off x="416300" y="1559775"/>
            <a:ext cx="51198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Targeting a new persona for this product </a:t>
            </a:r>
            <a:endParaRPr sz="1400">
              <a:solidFill>
                <a:srgbClr val="000000"/>
              </a:solidFill>
              <a:latin typeface="Arial"/>
              <a:ea typeface="Arial"/>
              <a:cs typeface="Arial"/>
              <a:sym typeface="Arial"/>
            </a:endParaRPr>
          </a:p>
          <a:p>
            <a:pPr marL="914400" lvl="1"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Application Developers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There was a need for a new GUI 'Dashboard' screen to present a high level view that an Application Developer could easily understand and use. It was currently mainly being used only by the systems programmer or systems admins.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Need an easy, visual way for them to quickly identify problems they encounter and then fix the problem</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They will do this in an Eclipse-based GUI</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326" name="Google Shape;326;p45"/>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6"/>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Original Design</a:t>
            </a:r>
            <a:endParaRPr/>
          </a:p>
        </p:txBody>
      </p:sp>
      <p:sp>
        <p:nvSpPr>
          <p:cNvPr id="332" name="Google Shape;332;p46"/>
          <p:cNvSpPr txBox="1">
            <a:spLocks noGrp="1"/>
          </p:cNvSpPr>
          <p:nvPr>
            <p:ph type="body" idx="1"/>
          </p:nvPr>
        </p:nvSpPr>
        <p:spPr>
          <a:xfrm>
            <a:off x="197225" y="1573575"/>
            <a:ext cx="34617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Data is across multiple tabs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Difficult to decipher the problem</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Tables are too large, overwhelming</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333" name="Google Shape;333;p46"/>
          <p:cNvPicPr preferRelativeResize="0"/>
          <p:nvPr/>
        </p:nvPicPr>
        <p:blipFill>
          <a:blip r:embed="rId3">
            <a:alphaModFix/>
          </a:blip>
          <a:stretch>
            <a:fillRect/>
          </a:stretch>
        </p:blipFill>
        <p:spPr>
          <a:xfrm>
            <a:off x="1789350" y="3297225"/>
            <a:ext cx="3022850" cy="1881875"/>
          </a:xfrm>
          <a:prstGeom prst="rect">
            <a:avLst/>
          </a:prstGeom>
          <a:noFill/>
          <a:ln w="9525" cap="flat" cmpd="sng">
            <a:solidFill>
              <a:srgbClr val="999999"/>
            </a:solidFill>
            <a:prstDash val="solid"/>
            <a:round/>
            <a:headEnd type="none" w="sm" len="sm"/>
            <a:tailEnd type="none" w="sm" len="sm"/>
          </a:ln>
        </p:spPr>
      </p:pic>
      <p:pic>
        <p:nvPicPr>
          <p:cNvPr id="334" name="Google Shape;334;p46"/>
          <p:cNvPicPr preferRelativeResize="0"/>
          <p:nvPr/>
        </p:nvPicPr>
        <p:blipFill>
          <a:blip r:embed="rId4">
            <a:alphaModFix/>
          </a:blip>
          <a:stretch>
            <a:fillRect/>
          </a:stretch>
        </p:blipFill>
        <p:spPr>
          <a:xfrm>
            <a:off x="4924425" y="3350300"/>
            <a:ext cx="4219575" cy="1828800"/>
          </a:xfrm>
          <a:prstGeom prst="rect">
            <a:avLst/>
          </a:prstGeom>
          <a:noFill/>
          <a:ln w="9525" cap="flat" cmpd="sng">
            <a:solidFill>
              <a:srgbClr val="999999"/>
            </a:solidFill>
            <a:prstDash val="solid"/>
            <a:round/>
            <a:headEnd type="none" w="sm" len="sm"/>
            <a:tailEnd type="none" w="sm" len="sm"/>
          </a:ln>
        </p:spPr>
      </p:pic>
      <p:pic>
        <p:nvPicPr>
          <p:cNvPr id="335" name="Google Shape;335;p46"/>
          <p:cNvPicPr preferRelativeResize="0"/>
          <p:nvPr/>
        </p:nvPicPr>
        <p:blipFill>
          <a:blip r:embed="rId5">
            <a:alphaModFix/>
          </a:blip>
          <a:stretch>
            <a:fillRect/>
          </a:stretch>
        </p:blipFill>
        <p:spPr>
          <a:xfrm>
            <a:off x="3732073" y="1573575"/>
            <a:ext cx="3527600" cy="1608525"/>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47"/>
          <p:cNvPicPr preferRelativeResize="0"/>
          <p:nvPr/>
        </p:nvPicPr>
        <p:blipFill>
          <a:blip r:embed="rId3">
            <a:alphaModFix/>
          </a:blip>
          <a:stretch>
            <a:fillRect/>
          </a:stretch>
        </p:blipFill>
        <p:spPr>
          <a:xfrm>
            <a:off x="6170500" y="16600"/>
            <a:ext cx="2973500" cy="5110300"/>
          </a:xfrm>
          <a:prstGeom prst="rect">
            <a:avLst/>
          </a:prstGeom>
          <a:noFill/>
          <a:ln>
            <a:noFill/>
          </a:ln>
        </p:spPr>
      </p:pic>
      <p:sp>
        <p:nvSpPr>
          <p:cNvPr id="341" name="Google Shape;341;p4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Process</a:t>
            </a:r>
            <a:endParaRPr/>
          </a:p>
        </p:txBody>
      </p:sp>
      <p:sp>
        <p:nvSpPr>
          <p:cNvPr id="342" name="Google Shape;342;p4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rial"/>
              <a:buChar char="●"/>
            </a:pPr>
            <a:r>
              <a:rPr lang="en" sz="1100">
                <a:latin typeface="Arial"/>
                <a:ea typeface="Arial"/>
                <a:cs typeface="Arial"/>
                <a:sym typeface="Arial"/>
              </a:rPr>
              <a:t>Collaborative Design Studio</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Concept testing</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Create a paper prototype</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Usability test the paper prototype</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Tweak the design</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Test again</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Create an interactive wireframe</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Usability test</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Tweak</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Test</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Build</a:t>
            </a:r>
            <a:endParaRPr sz="1100">
              <a:latin typeface="Arial"/>
              <a:ea typeface="Arial"/>
              <a:cs typeface="Arial"/>
              <a:sym typeface="Arial"/>
            </a:endParaRPr>
          </a:p>
          <a:p>
            <a:pPr marL="0" lvl="0" indent="0" algn="l" rtl="0">
              <a:spcBef>
                <a:spcPts val="1600"/>
              </a:spcBef>
              <a:spcAft>
                <a:spcPts val="1600"/>
              </a:spcAft>
              <a:buNone/>
            </a:pPr>
            <a:endParaRPr/>
          </a:p>
        </p:txBody>
      </p:sp>
      <p:pic>
        <p:nvPicPr>
          <p:cNvPr id="343" name="Google Shape;343;p47"/>
          <p:cNvPicPr preferRelativeResize="0"/>
          <p:nvPr/>
        </p:nvPicPr>
        <p:blipFill>
          <a:blip r:embed="rId4">
            <a:alphaModFix/>
          </a:blip>
          <a:stretch>
            <a:fillRect/>
          </a:stretch>
        </p:blipFill>
        <p:spPr>
          <a:xfrm>
            <a:off x="5150075" y="1066125"/>
            <a:ext cx="3077575" cy="30775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8"/>
          <p:cNvSpPr txBox="1">
            <a:spLocks noGrp="1"/>
          </p:cNvSpPr>
          <p:nvPr>
            <p:ph type="title"/>
          </p:nvPr>
        </p:nvSpPr>
        <p:spPr>
          <a:xfrm>
            <a:off x="311700" y="631800"/>
            <a:ext cx="39681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Collaborative Design Studio</a:t>
            </a:r>
            <a:endParaRPr dirty="0"/>
          </a:p>
        </p:txBody>
      </p:sp>
      <p:sp>
        <p:nvSpPr>
          <p:cNvPr id="349" name="Google Shape;349;p48"/>
          <p:cNvSpPr txBox="1">
            <a:spLocks noGrp="1"/>
          </p:cNvSpPr>
          <p:nvPr>
            <p:ph type="body" idx="1"/>
          </p:nvPr>
        </p:nvSpPr>
        <p:spPr>
          <a:xfrm>
            <a:off x="311700" y="1618200"/>
            <a:ext cx="3968100" cy="2950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rial"/>
              <a:buChar char="●"/>
            </a:pPr>
            <a:r>
              <a:rPr lang="en" sz="1100">
                <a:latin typeface="Arial"/>
                <a:ea typeface="Arial"/>
                <a:cs typeface="Arial"/>
                <a:sym typeface="Arial"/>
              </a:rPr>
              <a:t>We had a small collaborative Design Studio with the Product Owner, Architect, and Product Manager</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We identified personas, use cases, workflows, and designs</a:t>
            </a:r>
            <a:endParaRPr sz="1100">
              <a:latin typeface="Arial"/>
              <a:ea typeface="Arial"/>
              <a:cs typeface="Arial"/>
              <a:sym typeface="Arial"/>
            </a:endParaRPr>
          </a:p>
          <a:p>
            <a:pPr marL="0" lvl="0" indent="0" algn="l" rtl="0">
              <a:spcBef>
                <a:spcPts val="1600"/>
              </a:spcBef>
              <a:spcAft>
                <a:spcPts val="1600"/>
              </a:spcAft>
              <a:buNone/>
            </a:pPr>
            <a:endParaRPr/>
          </a:p>
        </p:txBody>
      </p:sp>
      <p:pic>
        <p:nvPicPr>
          <p:cNvPr id="350" name="Google Shape;350;p48"/>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9"/>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Personas</a:t>
            </a:r>
            <a:endParaRPr/>
          </a:p>
        </p:txBody>
      </p:sp>
      <p:sp>
        <p:nvSpPr>
          <p:cNvPr id="356" name="Google Shape;356;p49"/>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rial"/>
              <a:buChar char="●"/>
            </a:pPr>
            <a:r>
              <a:rPr lang="en" sz="1100">
                <a:latin typeface="Arial"/>
                <a:ea typeface="Arial"/>
                <a:cs typeface="Arial"/>
                <a:sym typeface="Arial"/>
              </a:rPr>
              <a:t>We identified the top personas</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We chose the Application Developer (Michelle) as the target audience for the Dashboard</a:t>
            </a:r>
            <a:endParaRPr sz="1100">
              <a:latin typeface="Arial"/>
              <a:ea typeface="Arial"/>
              <a:cs typeface="Arial"/>
              <a:sym typeface="Arial"/>
            </a:endParaRPr>
          </a:p>
          <a:p>
            <a:pPr marL="0" lvl="0" indent="0" algn="l" rtl="0">
              <a:spcBef>
                <a:spcPts val="1600"/>
              </a:spcBef>
              <a:spcAft>
                <a:spcPts val="1600"/>
              </a:spcAft>
              <a:buNone/>
            </a:pPr>
            <a:endParaRPr/>
          </a:p>
        </p:txBody>
      </p:sp>
      <p:pic>
        <p:nvPicPr>
          <p:cNvPr id="357" name="Google Shape;357;p49"/>
          <p:cNvPicPr preferRelativeResize="0"/>
          <p:nvPr/>
        </p:nvPicPr>
        <p:blipFill>
          <a:blip r:embed="rId3">
            <a:alphaModFix/>
          </a:blip>
          <a:stretch>
            <a:fillRect/>
          </a:stretch>
        </p:blipFill>
        <p:spPr>
          <a:xfrm>
            <a:off x="3187300" y="1042250"/>
            <a:ext cx="2465625" cy="2254275"/>
          </a:xfrm>
          <a:prstGeom prst="rect">
            <a:avLst/>
          </a:prstGeom>
          <a:noFill/>
          <a:ln>
            <a:noFill/>
          </a:ln>
        </p:spPr>
      </p:pic>
      <p:pic>
        <p:nvPicPr>
          <p:cNvPr id="358" name="Google Shape;358;p49"/>
          <p:cNvPicPr preferRelativeResize="0"/>
          <p:nvPr/>
        </p:nvPicPr>
        <p:blipFill>
          <a:blip r:embed="rId4">
            <a:alphaModFix/>
          </a:blip>
          <a:stretch>
            <a:fillRect/>
          </a:stretch>
        </p:blipFill>
        <p:spPr>
          <a:xfrm>
            <a:off x="5839747" y="2212297"/>
            <a:ext cx="1428075" cy="934326"/>
          </a:xfrm>
          <a:prstGeom prst="rect">
            <a:avLst/>
          </a:prstGeom>
          <a:noFill/>
          <a:ln>
            <a:noFill/>
          </a:ln>
        </p:spPr>
      </p:pic>
      <p:pic>
        <p:nvPicPr>
          <p:cNvPr id="359" name="Google Shape;359;p49"/>
          <p:cNvPicPr preferRelativeResize="0"/>
          <p:nvPr/>
        </p:nvPicPr>
        <p:blipFill>
          <a:blip r:embed="rId5">
            <a:alphaModFix/>
          </a:blip>
          <a:stretch>
            <a:fillRect/>
          </a:stretch>
        </p:blipFill>
        <p:spPr>
          <a:xfrm>
            <a:off x="5839750" y="1013025"/>
            <a:ext cx="1428075" cy="980825"/>
          </a:xfrm>
          <a:prstGeom prst="rect">
            <a:avLst/>
          </a:prstGeom>
          <a:noFill/>
          <a:ln>
            <a:noFill/>
          </a:ln>
        </p:spPr>
      </p:pic>
      <p:pic>
        <p:nvPicPr>
          <p:cNvPr id="360" name="Google Shape;360;p49"/>
          <p:cNvPicPr preferRelativeResize="0"/>
          <p:nvPr/>
        </p:nvPicPr>
        <p:blipFill>
          <a:blip r:embed="rId6">
            <a:alphaModFix/>
          </a:blip>
          <a:stretch>
            <a:fillRect/>
          </a:stretch>
        </p:blipFill>
        <p:spPr>
          <a:xfrm>
            <a:off x="5876250" y="3527500"/>
            <a:ext cx="1064300" cy="1041494"/>
          </a:xfrm>
          <a:prstGeom prst="rect">
            <a:avLst/>
          </a:prstGeom>
          <a:noFill/>
          <a:ln>
            <a:noFill/>
          </a:ln>
        </p:spPr>
      </p:pic>
      <p:sp>
        <p:nvSpPr>
          <p:cNvPr id="361" name="Google Shape;361;p49"/>
          <p:cNvSpPr txBox="1"/>
          <p:nvPr/>
        </p:nvSpPr>
        <p:spPr>
          <a:xfrm>
            <a:off x="5805888" y="1917650"/>
            <a:ext cx="15555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Michelle (AppDev)</a:t>
            </a:r>
            <a:endParaRPr sz="1100"/>
          </a:p>
        </p:txBody>
      </p:sp>
      <p:sp>
        <p:nvSpPr>
          <p:cNvPr id="362" name="Google Shape;362;p49"/>
          <p:cNvSpPr txBox="1"/>
          <p:nvPr/>
        </p:nvSpPr>
        <p:spPr>
          <a:xfrm>
            <a:off x="5839750" y="3146625"/>
            <a:ext cx="22161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Ralph (Performance Engineer)</a:t>
            </a:r>
            <a:endParaRPr sz="1100"/>
          </a:p>
        </p:txBody>
      </p:sp>
      <p:sp>
        <p:nvSpPr>
          <p:cNvPr id="363" name="Google Shape;363;p49"/>
          <p:cNvSpPr txBox="1"/>
          <p:nvPr/>
        </p:nvSpPr>
        <p:spPr>
          <a:xfrm>
            <a:off x="5805900" y="4533100"/>
            <a:ext cx="15555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Sherman (SysProg)</a:t>
            </a:r>
            <a:endParaRPr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Use Case</a:t>
            </a:r>
            <a:endParaRPr/>
          </a:p>
        </p:txBody>
      </p:sp>
      <p:sp>
        <p:nvSpPr>
          <p:cNvPr id="369" name="Google Shape;369;p50"/>
          <p:cNvSpPr txBox="1">
            <a:spLocks noGrp="1"/>
          </p:cNvSpPr>
          <p:nvPr>
            <p:ph type="body" idx="1"/>
          </p:nvPr>
        </p:nvSpPr>
        <p:spPr>
          <a:xfrm>
            <a:off x="311700" y="1618200"/>
            <a:ext cx="5839483"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 sz="1800" dirty="0">
                <a:solidFill>
                  <a:srgbClr val="000000"/>
                </a:solidFill>
                <a:latin typeface="Arial"/>
                <a:ea typeface="Arial"/>
                <a:cs typeface="Arial"/>
                <a:sym typeface="Arial"/>
              </a:rPr>
              <a:t>A user has been informed that a job is consuming CPU. After analysis of the job, the dashboard is reviewed to see the top five possible causes. Following the path the dashboard leads them to – the job is tweaked and Rerun. A comparison of the dashboard is displayed to see the before &amp; after results.</a:t>
            </a:r>
            <a:endParaRPr sz="1800" dirty="0">
              <a:solidFill>
                <a:srgbClr val="000000"/>
              </a:solidFill>
              <a:latin typeface="Arial"/>
              <a:ea typeface="Arial"/>
              <a:cs typeface="Arial"/>
              <a:sym typeface="Arial"/>
            </a:endParaRPr>
          </a:p>
          <a:p>
            <a:pPr marL="457200" lvl="0" indent="0" algn="l" rtl="0">
              <a:spcBef>
                <a:spcPts val="0"/>
              </a:spcBef>
              <a:spcAft>
                <a:spcPts val="0"/>
              </a:spcAft>
              <a:buNone/>
            </a:pPr>
            <a:endParaRPr dirty="0">
              <a:solidFill>
                <a:srgbClr val="000000"/>
              </a:solidFill>
              <a:latin typeface="Arial"/>
              <a:ea typeface="Arial"/>
              <a:cs typeface="Arial"/>
              <a:sym typeface="Arial"/>
            </a:endParaRPr>
          </a:p>
          <a:p>
            <a:pPr marL="0" lvl="0" indent="0" algn="l" rtl="0">
              <a:spcBef>
                <a:spcPts val="1600"/>
              </a:spcBef>
              <a:spcAft>
                <a:spcPts val="1600"/>
              </a:spcAft>
              <a:buNone/>
            </a:pPr>
            <a:endParaRPr dirty="0">
              <a:solidFill>
                <a:srgbClr val="000000"/>
              </a:solidFill>
              <a:latin typeface="Arial"/>
              <a:ea typeface="Arial"/>
              <a:cs typeface="Arial"/>
              <a:sym typeface="Arial"/>
            </a:endParaRPr>
          </a:p>
        </p:txBody>
      </p:sp>
      <p:pic>
        <p:nvPicPr>
          <p:cNvPr id="370" name="Google Shape;370;p5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1"/>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Workflows</a:t>
            </a:r>
            <a:endParaRPr/>
          </a:p>
        </p:txBody>
      </p:sp>
      <p:sp>
        <p:nvSpPr>
          <p:cNvPr id="376" name="Google Shape;376;p51"/>
          <p:cNvSpPr txBox="1">
            <a:spLocks noGrp="1"/>
          </p:cNvSpPr>
          <p:nvPr>
            <p:ph type="body" idx="1"/>
          </p:nvPr>
        </p:nvSpPr>
        <p:spPr>
          <a:xfrm>
            <a:off x="311700" y="1618200"/>
            <a:ext cx="6049800" cy="2950800"/>
          </a:xfrm>
          <a:prstGeom prst="rect">
            <a:avLst/>
          </a:prstGeom>
        </p:spPr>
        <p:txBody>
          <a:bodyPr spcFirstLastPara="1" wrap="square" lIns="91425" tIns="91425" rIns="91425" bIns="91425" anchor="t" anchorCtr="0">
            <a:noAutofit/>
          </a:bodyPr>
          <a:lstStyle/>
          <a:p>
            <a:pPr marL="457200" lvl="0" indent="-304800" algn="l" rtl="0">
              <a:lnSpc>
                <a:spcPct val="90000"/>
              </a:lnSpc>
              <a:spcBef>
                <a:spcPts val="1000"/>
              </a:spcBef>
              <a:spcAft>
                <a:spcPts val="0"/>
              </a:spcAft>
              <a:buClr>
                <a:srgbClr val="000000"/>
              </a:buClr>
              <a:buSzPts val="1200"/>
              <a:buFont typeface="Arial"/>
              <a:buChar char="●"/>
            </a:pPr>
            <a:r>
              <a:rPr lang="en">
                <a:solidFill>
                  <a:srgbClr val="000000"/>
                </a:solidFill>
                <a:latin typeface="Arial"/>
                <a:ea typeface="Arial"/>
                <a:cs typeface="Arial"/>
                <a:sym typeface="Arial"/>
              </a:rPr>
              <a:t>A workflow was created that represented the use case</a:t>
            </a:r>
            <a:endParaRPr>
              <a:solidFill>
                <a:srgbClr val="000000"/>
              </a:solidFill>
              <a:latin typeface="Arial"/>
              <a:ea typeface="Arial"/>
              <a:cs typeface="Arial"/>
              <a:sym typeface="Arial"/>
            </a:endParaRPr>
          </a:p>
          <a:p>
            <a:pPr marL="45720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77" name="Google Shape;377;p51"/>
          <p:cNvPicPr preferRelativeResize="0"/>
          <p:nvPr/>
        </p:nvPicPr>
        <p:blipFill>
          <a:blip r:embed="rId3">
            <a:alphaModFix/>
          </a:blip>
          <a:stretch>
            <a:fillRect/>
          </a:stretch>
        </p:blipFill>
        <p:spPr>
          <a:xfrm>
            <a:off x="848550" y="2146425"/>
            <a:ext cx="5562600" cy="2895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2"/>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Sketches</a:t>
            </a:r>
            <a:endParaRPr/>
          </a:p>
        </p:txBody>
      </p:sp>
      <p:sp>
        <p:nvSpPr>
          <p:cNvPr id="383" name="Google Shape;383;p52"/>
          <p:cNvSpPr txBox="1">
            <a:spLocks noGrp="1"/>
          </p:cNvSpPr>
          <p:nvPr>
            <p:ph type="body" idx="1"/>
          </p:nvPr>
        </p:nvSpPr>
        <p:spPr>
          <a:xfrm>
            <a:off x="311700" y="1618200"/>
            <a:ext cx="5839500" cy="2950800"/>
          </a:xfrm>
          <a:prstGeom prst="rect">
            <a:avLst/>
          </a:prstGeom>
        </p:spPr>
        <p:txBody>
          <a:bodyPr spcFirstLastPara="1" wrap="square" lIns="91425" tIns="91425" rIns="91425" bIns="91425" anchor="t" anchorCtr="0">
            <a:noAutofit/>
          </a:bodyPr>
          <a:lstStyle/>
          <a:p>
            <a:pPr marL="457200" lvl="0" indent="-304800" algn="l" rtl="0">
              <a:lnSpc>
                <a:spcPct val="90000"/>
              </a:lnSpc>
              <a:spcBef>
                <a:spcPts val="1000"/>
              </a:spcBef>
              <a:spcAft>
                <a:spcPts val="0"/>
              </a:spcAft>
              <a:buClr>
                <a:srgbClr val="000000"/>
              </a:buClr>
              <a:buSzPts val="1200"/>
              <a:buFont typeface="Arial"/>
              <a:buChar char="●"/>
            </a:pPr>
            <a:r>
              <a:rPr lang="en">
                <a:solidFill>
                  <a:srgbClr val="000000"/>
                </a:solidFill>
                <a:latin typeface="Arial"/>
                <a:ea typeface="Arial"/>
                <a:cs typeface="Arial"/>
                <a:sym typeface="Arial"/>
              </a:rPr>
              <a:t>After we did the personas, use cases, and workflows, we went on to sketching out design ideas based on the use cases</a:t>
            </a:r>
            <a:endParaRPr>
              <a:solidFill>
                <a:srgbClr val="000000"/>
              </a:solidFill>
              <a:latin typeface="Arial"/>
              <a:ea typeface="Arial"/>
              <a:cs typeface="Arial"/>
              <a:sym typeface="Arial"/>
            </a:endParaRPr>
          </a:p>
          <a:p>
            <a:pPr marL="45720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84" name="Google Shape;384;p52"/>
          <p:cNvPicPr preferRelativeResize="0"/>
          <p:nvPr/>
        </p:nvPicPr>
        <p:blipFill>
          <a:blip r:embed="rId3">
            <a:alphaModFix/>
          </a:blip>
          <a:stretch>
            <a:fillRect/>
          </a:stretch>
        </p:blipFill>
        <p:spPr>
          <a:xfrm>
            <a:off x="693000" y="2745150"/>
            <a:ext cx="2477700" cy="1959763"/>
          </a:xfrm>
          <a:prstGeom prst="rect">
            <a:avLst/>
          </a:prstGeom>
          <a:noFill/>
          <a:ln>
            <a:noFill/>
          </a:ln>
        </p:spPr>
      </p:pic>
      <p:pic>
        <p:nvPicPr>
          <p:cNvPr id="385" name="Google Shape;385;p52"/>
          <p:cNvPicPr preferRelativeResize="0"/>
          <p:nvPr/>
        </p:nvPicPr>
        <p:blipFill>
          <a:blip r:embed="rId4">
            <a:alphaModFix/>
          </a:blip>
          <a:stretch>
            <a:fillRect/>
          </a:stretch>
        </p:blipFill>
        <p:spPr>
          <a:xfrm>
            <a:off x="3570600" y="2764163"/>
            <a:ext cx="2477700" cy="1921762"/>
          </a:xfrm>
          <a:prstGeom prst="rect">
            <a:avLst/>
          </a:prstGeom>
          <a:noFill/>
          <a:ln w="9525" cap="flat" cmpd="sng">
            <a:solidFill>
              <a:srgbClr val="999999"/>
            </a:solidFill>
            <a:prstDash val="solid"/>
            <a:round/>
            <a:headEnd type="none" w="sm" len="sm"/>
            <a:tailEnd type="none" w="sm" len="sm"/>
          </a:ln>
        </p:spPr>
      </p:pic>
      <p:pic>
        <p:nvPicPr>
          <p:cNvPr id="386" name="Google Shape;386;p52"/>
          <p:cNvPicPr preferRelativeResize="0"/>
          <p:nvPr/>
        </p:nvPicPr>
        <p:blipFill>
          <a:blip r:embed="rId5">
            <a:alphaModFix/>
          </a:blip>
          <a:stretch>
            <a:fillRect/>
          </a:stretch>
        </p:blipFill>
        <p:spPr>
          <a:xfrm>
            <a:off x="6151183" y="0"/>
            <a:ext cx="2992818"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Study Using Paper Prototypes</a:t>
            </a:r>
            <a:endParaRPr/>
          </a:p>
        </p:txBody>
      </p:sp>
      <p:sp>
        <p:nvSpPr>
          <p:cNvPr id="392" name="Google Shape;392;p53"/>
          <p:cNvSpPr txBox="1">
            <a:spLocks noGrp="1"/>
          </p:cNvSpPr>
          <p:nvPr>
            <p:ph type="body" idx="1"/>
          </p:nvPr>
        </p:nvSpPr>
        <p:spPr>
          <a:xfrm>
            <a:off x="311700" y="1627078"/>
            <a:ext cx="45306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I created some paper prototypes based on the sketches from the workshop</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paper prototype was used in a usability study that I facilitated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Key stakeholders observed these sessions and participated in the debrief that I led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 tweaked the design based on the feedback</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Tested again </a:t>
            </a:r>
            <a:endParaRPr sz="1400">
              <a:solidFill>
                <a:srgbClr val="000000"/>
              </a:solidFill>
              <a:latin typeface="Arial"/>
              <a:ea typeface="Arial"/>
              <a:cs typeface="Arial"/>
              <a:sym typeface="Arial"/>
            </a:endParaRPr>
          </a:p>
          <a:p>
            <a:pPr marL="457200" lvl="0" indent="0" algn="l" rtl="0">
              <a:spcBef>
                <a:spcPts val="0"/>
              </a:spcBef>
              <a:spcAft>
                <a:spcPts val="0"/>
              </a:spcAft>
              <a:buNone/>
            </a:pPr>
            <a:endParaRPr sz="1400">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93" name="Google Shape;393;p53"/>
          <p:cNvPicPr preferRelativeResize="0"/>
          <p:nvPr/>
        </p:nvPicPr>
        <p:blipFill>
          <a:blip r:embed="rId3">
            <a:alphaModFix/>
          </a:blip>
          <a:stretch>
            <a:fillRect/>
          </a:stretch>
        </p:blipFill>
        <p:spPr>
          <a:xfrm>
            <a:off x="5316575" y="2737691"/>
            <a:ext cx="3827425" cy="2405809"/>
          </a:xfrm>
          <a:prstGeom prst="rect">
            <a:avLst/>
          </a:prstGeom>
          <a:noFill/>
          <a:ln>
            <a:noFill/>
          </a:ln>
        </p:spPr>
      </p:pic>
      <p:pic>
        <p:nvPicPr>
          <p:cNvPr id="394" name="Google Shape;394;p53"/>
          <p:cNvPicPr preferRelativeResize="0"/>
          <p:nvPr/>
        </p:nvPicPr>
        <p:blipFill>
          <a:blip r:embed="rId4">
            <a:alphaModFix/>
          </a:blip>
          <a:stretch>
            <a:fillRect/>
          </a:stretch>
        </p:blipFill>
        <p:spPr>
          <a:xfrm>
            <a:off x="5316575" y="306745"/>
            <a:ext cx="3778750" cy="2119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4"/>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Redesign, Higher Fidelity, More Testing</a:t>
            </a:r>
            <a:endParaRPr/>
          </a:p>
        </p:txBody>
      </p:sp>
      <p:sp>
        <p:nvSpPr>
          <p:cNvPr id="400" name="Google Shape;400;p54"/>
          <p:cNvSpPr txBox="1">
            <a:spLocks noGrp="1"/>
          </p:cNvSpPr>
          <p:nvPr>
            <p:ph type="body" idx="1"/>
          </p:nvPr>
        </p:nvSpPr>
        <p:spPr>
          <a:xfrm>
            <a:off x="311700" y="1618200"/>
            <a:ext cx="5151300" cy="3194700"/>
          </a:xfrm>
          <a:prstGeom prst="rect">
            <a:avLst/>
          </a:prstGeom>
        </p:spPr>
        <p:txBody>
          <a:bodyPr spcFirstLastPara="1" wrap="square" lIns="91425" tIns="91425" rIns="91425" bIns="91425" anchor="t" anchorCtr="0">
            <a:noAutofit/>
          </a:bodyPr>
          <a:lstStyle/>
          <a:p>
            <a:pPr marL="457200" lvl="0" indent="-317500" algn="l" rtl="0">
              <a:lnSpc>
                <a:spcPct val="12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showed the initial pie did not make sense, was not the proper indication of the data. It was just a redundant graphical representation of the total data from the bar chart.</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stacked bar chart misrepresented the data.</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revealed that we only needed to display the top five items in a dashboard view. </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They can always get full data through the individual tabs.</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All users liked the direction we were headed in but also wanted the ability to drill deeper into the data. A table layout was added to show the next level of data.</a:t>
            </a: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01" name="Google Shape;401;p54"/>
          <p:cNvPicPr preferRelativeResize="0"/>
          <p:nvPr/>
        </p:nvPicPr>
        <p:blipFill>
          <a:blip r:embed="rId3">
            <a:alphaModFix/>
          </a:blip>
          <a:stretch>
            <a:fillRect/>
          </a:stretch>
        </p:blipFill>
        <p:spPr>
          <a:xfrm>
            <a:off x="5877925" y="966007"/>
            <a:ext cx="2694450" cy="2044068"/>
          </a:xfrm>
          <a:prstGeom prst="rect">
            <a:avLst/>
          </a:prstGeom>
          <a:noFill/>
          <a:ln>
            <a:noFill/>
          </a:ln>
        </p:spPr>
      </p:pic>
      <p:pic>
        <p:nvPicPr>
          <p:cNvPr id="402" name="Google Shape;402;p54"/>
          <p:cNvPicPr preferRelativeResize="0"/>
          <p:nvPr/>
        </p:nvPicPr>
        <p:blipFill>
          <a:blip r:embed="rId4">
            <a:alphaModFix/>
          </a:blip>
          <a:stretch>
            <a:fillRect/>
          </a:stretch>
        </p:blipFill>
        <p:spPr>
          <a:xfrm>
            <a:off x="5877915" y="3162475"/>
            <a:ext cx="2694459" cy="1981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55"/>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a:t>
            </a:r>
            <a:endParaRPr/>
          </a:p>
        </p:txBody>
      </p:sp>
      <p:sp>
        <p:nvSpPr>
          <p:cNvPr id="408" name="Google Shape;408;p55"/>
          <p:cNvSpPr txBox="1">
            <a:spLocks noGrp="1"/>
          </p:cNvSpPr>
          <p:nvPr>
            <p:ph type="body" idx="1"/>
          </p:nvPr>
        </p:nvSpPr>
        <p:spPr>
          <a:xfrm>
            <a:off x="311700" y="1618200"/>
            <a:ext cx="42603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Based on the previous study,  the pie chart was updated to represent the top 5% of CPU usage based on the category selected in the Bar chart.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Clicking on an individual slice of the pie updated the table below it to again reflect the top 5% of that item.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Red was too strong</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Pie Chart was not the appropriate graph</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Too much white space</a:t>
            </a: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09" name="Google Shape;409;p55"/>
          <p:cNvPicPr preferRelativeResize="0"/>
          <p:nvPr/>
        </p:nvPicPr>
        <p:blipFill>
          <a:blip r:embed="rId3">
            <a:alphaModFix/>
          </a:blip>
          <a:stretch>
            <a:fillRect/>
          </a:stretch>
        </p:blipFill>
        <p:spPr>
          <a:xfrm>
            <a:off x="4672975" y="1835250"/>
            <a:ext cx="4514850" cy="24955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6"/>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a:t>
            </a:r>
            <a:endParaRPr/>
          </a:p>
        </p:txBody>
      </p:sp>
      <p:sp>
        <p:nvSpPr>
          <p:cNvPr id="415" name="Google Shape;415;p56"/>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showed the users eyes were drawn to the red pie slice, completely ignoring the bar chart on the left.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 thought red was a good indicator of trouble; however, through our testing we found that was not the case. Either active or wait could in fact be troublesome. Red was guiding the user to focus on an area that might not be the trouble area. Color was adjusted in future designs.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Pie chart was not the right chart as it always wants to total 100% and that is not always the case.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Additional development work was done to update the prototype with UX findings/suggestions.  </a:t>
            </a: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16" name="Google Shape;416;p56"/>
          <p:cNvPicPr preferRelativeResize="0"/>
          <p:nvPr/>
        </p:nvPicPr>
        <p:blipFill>
          <a:blip r:embed="rId3">
            <a:alphaModFix/>
          </a:blip>
          <a:stretch>
            <a:fillRect/>
          </a:stretch>
        </p:blipFill>
        <p:spPr>
          <a:xfrm>
            <a:off x="5381625" y="1879075"/>
            <a:ext cx="3828100" cy="21159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7"/>
          <p:cNvSpPr txBox="1">
            <a:spLocks noGrp="1"/>
          </p:cNvSpPr>
          <p:nvPr>
            <p:ph type="title"/>
          </p:nvPr>
        </p:nvSpPr>
        <p:spPr>
          <a:xfrm>
            <a:off x="311700" y="631800"/>
            <a:ext cx="6341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 Customer Interviews</a:t>
            </a:r>
            <a:endParaRPr/>
          </a:p>
        </p:txBody>
      </p:sp>
      <p:sp>
        <p:nvSpPr>
          <p:cNvPr id="422" name="Google Shape;422;p57"/>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We removed the pie chart and played with some bar graphs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color was not appropriate</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But it was testing very well</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Customers were really liking it</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We followed the corporate style guide</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23" name="Google Shape;423;p57"/>
          <p:cNvPicPr preferRelativeResize="0"/>
          <p:nvPr/>
        </p:nvPicPr>
        <p:blipFill>
          <a:blip r:embed="rId3">
            <a:alphaModFix/>
          </a:blip>
          <a:stretch>
            <a:fillRect/>
          </a:stretch>
        </p:blipFill>
        <p:spPr>
          <a:xfrm>
            <a:off x="5338000" y="1839350"/>
            <a:ext cx="3660900" cy="2139704"/>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8"/>
          <p:cNvSpPr txBox="1">
            <a:spLocks noGrp="1"/>
          </p:cNvSpPr>
          <p:nvPr>
            <p:ph type="title"/>
          </p:nvPr>
        </p:nvSpPr>
        <p:spPr>
          <a:xfrm>
            <a:off x="311700" y="631800"/>
            <a:ext cx="6341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Final UI</a:t>
            </a:r>
            <a:endParaRPr/>
          </a:p>
        </p:txBody>
      </p:sp>
      <p:sp>
        <p:nvSpPr>
          <p:cNvPr id="429" name="Google Shape;429;p58"/>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The design was updated (more neutral colors,  etc.) and again tested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All of the customers who reviewed the new dashboard view thought we were giving great high level information.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Additional agile stories were added to the backlog for enhancements to add reporting / email notifications etc. to the page. </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30" name="Google Shape;430;p58"/>
          <p:cNvPicPr preferRelativeResize="0"/>
          <p:nvPr/>
        </p:nvPicPr>
        <p:blipFill>
          <a:blip r:embed="rId3">
            <a:alphaModFix/>
          </a:blip>
          <a:stretch>
            <a:fillRect/>
          </a:stretch>
        </p:blipFill>
        <p:spPr>
          <a:xfrm>
            <a:off x="5316100" y="1780925"/>
            <a:ext cx="3660900" cy="1895414"/>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59"/>
          <p:cNvSpPr txBox="1">
            <a:spLocks noGrp="1"/>
          </p:cNvSpPr>
          <p:nvPr>
            <p:ph type="title"/>
          </p:nvPr>
        </p:nvSpPr>
        <p:spPr>
          <a:xfrm>
            <a:off x="311700" y="631800"/>
            <a:ext cx="387856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What would I do differently?</a:t>
            </a:r>
            <a:endParaRPr dirty="0"/>
          </a:p>
        </p:txBody>
      </p:sp>
      <p:sp>
        <p:nvSpPr>
          <p:cNvPr id="436" name="Google Shape;436;p59"/>
          <p:cNvSpPr txBox="1">
            <a:spLocks noGrp="1"/>
          </p:cNvSpPr>
          <p:nvPr>
            <p:ph type="body" idx="1"/>
          </p:nvPr>
        </p:nvSpPr>
        <p:spPr>
          <a:xfrm>
            <a:off x="311700" y="1618200"/>
            <a:ext cx="33546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I would have insisted that more members of the team were involved in the Design Studio at the very beginning.</a:t>
            </a:r>
            <a:endParaRPr>
              <a:latin typeface="Arial"/>
              <a:ea typeface="Arial"/>
              <a:cs typeface="Arial"/>
              <a:sym typeface="Arial"/>
            </a:endParaRPr>
          </a:p>
          <a:p>
            <a:pPr marL="0" lvl="0" indent="0" algn="l" rtl="0">
              <a:spcBef>
                <a:spcPts val="1600"/>
              </a:spcBef>
              <a:spcAft>
                <a:spcPts val="1600"/>
              </a:spcAft>
              <a:buNone/>
            </a:pPr>
            <a:endParaRPr>
              <a:latin typeface="Arial"/>
              <a:ea typeface="Arial"/>
              <a:cs typeface="Arial"/>
              <a:sym typeface="Arial"/>
            </a:endParaRPr>
          </a:p>
        </p:txBody>
      </p:sp>
      <p:pic>
        <p:nvPicPr>
          <p:cNvPr id="437" name="Google Shape;437;p59"/>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0"/>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Other</a:t>
            </a:r>
            <a:endParaRPr/>
          </a:p>
        </p:txBody>
      </p:sp>
      <p:pic>
        <p:nvPicPr>
          <p:cNvPr id="443" name="Google Shape;443;p60"/>
          <p:cNvPicPr preferRelativeResize="0"/>
          <p:nvPr/>
        </p:nvPicPr>
        <p:blipFill>
          <a:blip r:embed="rId3">
            <a:alphaModFix/>
          </a:blip>
          <a:stretch>
            <a:fillRect/>
          </a:stretch>
        </p:blipFill>
        <p:spPr>
          <a:xfrm>
            <a:off x="3811650" y="3238225"/>
            <a:ext cx="1592945" cy="15849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1"/>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Testing Process</a:t>
            </a:r>
            <a:endParaRPr/>
          </a:p>
        </p:txBody>
      </p:sp>
      <p:pic>
        <p:nvPicPr>
          <p:cNvPr id="449" name="Google Shape;449;p61"/>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50" name="Google Shape;450;p61"/>
          <p:cNvPicPr preferRelativeResize="0"/>
          <p:nvPr/>
        </p:nvPicPr>
        <p:blipFill>
          <a:blip r:embed="rId4">
            <a:alphaModFix/>
          </a:blip>
          <a:stretch>
            <a:fillRect/>
          </a:stretch>
        </p:blipFill>
        <p:spPr>
          <a:xfrm>
            <a:off x="209450" y="1501851"/>
            <a:ext cx="5244899" cy="1833475"/>
          </a:xfrm>
          <a:prstGeom prst="rect">
            <a:avLst/>
          </a:prstGeom>
          <a:noFill/>
          <a:ln>
            <a:noFill/>
          </a:ln>
        </p:spPr>
      </p:pic>
      <p:pic>
        <p:nvPicPr>
          <p:cNvPr id="451" name="Google Shape;451;p61"/>
          <p:cNvPicPr preferRelativeResize="0"/>
          <p:nvPr/>
        </p:nvPicPr>
        <p:blipFill>
          <a:blip r:embed="rId5">
            <a:alphaModFix/>
          </a:blip>
          <a:stretch>
            <a:fillRect/>
          </a:stretch>
        </p:blipFill>
        <p:spPr>
          <a:xfrm>
            <a:off x="227302" y="3335325"/>
            <a:ext cx="5134548" cy="18081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Process</a:t>
            </a:r>
            <a:endParaRPr/>
          </a:p>
        </p:txBody>
      </p:sp>
      <p:pic>
        <p:nvPicPr>
          <p:cNvPr id="457" name="Google Shape;457;p62"/>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58" name="Google Shape;458;p62"/>
          <p:cNvPicPr preferRelativeResize="0"/>
          <p:nvPr/>
        </p:nvPicPr>
        <p:blipFill>
          <a:blip r:embed="rId4">
            <a:alphaModFix/>
          </a:blip>
          <a:stretch>
            <a:fillRect/>
          </a:stretch>
        </p:blipFill>
        <p:spPr>
          <a:xfrm>
            <a:off x="210825" y="1276975"/>
            <a:ext cx="5155366" cy="38665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3"/>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Agendas</a:t>
            </a:r>
            <a:endParaRPr/>
          </a:p>
        </p:txBody>
      </p:sp>
      <p:pic>
        <p:nvPicPr>
          <p:cNvPr id="464" name="Google Shape;464;p63"/>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65" name="Google Shape;465;p63"/>
          <p:cNvPicPr preferRelativeResize="0"/>
          <p:nvPr/>
        </p:nvPicPr>
        <p:blipFill>
          <a:blip r:embed="rId4">
            <a:alphaModFix/>
          </a:blip>
          <a:stretch>
            <a:fillRect/>
          </a:stretch>
        </p:blipFill>
        <p:spPr>
          <a:xfrm>
            <a:off x="2151700" y="0"/>
            <a:ext cx="4786649" cy="51915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64"/>
          <p:cNvPicPr preferRelativeResize="0"/>
          <p:nvPr/>
        </p:nvPicPr>
        <p:blipFill>
          <a:blip r:embed="rId3">
            <a:alphaModFix/>
          </a:blip>
          <a:stretch>
            <a:fillRect/>
          </a:stretch>
        </p:blipFill>
        <p:spPr>
          <a:xfrm>
            <a:off x="4857227" y="3113475"/>
            <a:ext cx="2597150" cy="1457650"/>
          </a:xfrm>
          <a:prstGeom prst="rect">
            <a:avLst/>
          </a:prstGeom>
          <a:noFill/>
          <a:ln w="9525" cap="flat" cmpd="sng">
            <a:solidFill>
              <a:srgbClr val="999999"/>
            </a:solidFill>
            <a:prstDash val="solid"/>
            <a:round/>
            <a:headEnd type="none" w="sm" len="sm"/>
            <a:tailEnd type="none" w="sm" len="sm"/>
          </a:ln>
        </p:spPr>
      </p:pic>
      <p:sp>
        <p:nvSpPr>
          <p:cNvPr id="471" name="Google Shape;471;p64"/>
          <p:cNvSpPr txBox="1">
            <a:spLocks noGrp="1"/>
          </p:cNvSpPr>
          <p:nvPr>
            <p:ph type="title"/>
          </p:nvPr>
        </p:nvSpPr>
        <p:spPr>
          <a:xfrm>
            <a:off x="311700" y="631800"/>
            <a:ext cx="3164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Sample Usability Report</a:t>
            </a:r>
            <a:endParaRPr/>
          </a:p>
        </p:txBody>
      </p:sp>
      <p:pic>
        <p:nvPicPr>
          <p:cNvPr id="472" name="Google Shape;472;p64"/>
          <p:cNvPicPr preferRelativeResize="0"/>
          <p:nvPr/>
        </p:nvPicPr>
        <p:blipFill>
          <a:blip r:embed="rId4">
            <a:alphaModFix/>
          </a:blip>
          <a:stretch>
            <a:fillRect/>
          </a:stretch>
        </p:blipFill>
        <p:spPr>
          <a:xfrm>
            <a:off x="2865866" y="2026325"/>
            <a:ext cx="2685625" cy="1514625"/>
          </a:xfrm>
          <a:prstGeom prst="rect">
            <a:avLst/>
          </a:prstGeom>
          <a:noFill/>
          <a:ln w="9525" cap="flat" cmpd="sng">
            <a:solidFill>
              <a:srgbClr val="999999"/>
            </a:solidFill>
            <a:prstDash val="solid"/>
            <a:round/>
            <a:headEnd type="none" w="sm" len="sm"/>
            <a:tailEnd type="none" w="sm" len="sm"/>
          </a:ln>
        </p:spPr>
      </p:pic>
      <p:pic>
        <p:nvPicPr>
          <p:cNvPr id="473" name="Google Shape;473;p64"/>
          <p:cNvPicPr preferRelativeResize="0"/>
          <p:nvPr/>
        </p:nvPicPr>
        <p:blipFill>
          <a:blip r:embed="rId5">
            <a:alphaModFix/>
          </a:blip>
          <a:stretch>
            <a:fillRect/>
          </a:stretch>
        </p:blipFill>
        <p:spPr>
          <a:xfrm>
            <a:off x="311712" y="1606600"/>
            <a:ext cx="2685625" cy="1506887"/>
          </a:xfrm>
          <a:prstGeom prst="rect">
            <a:avLst/>
          </a:prstGeom>
          <a:noFill/>
          <a:ln w="9525" cap="flat" cmpd="sng">
            <a:solidFill>
              <a:srgbClr val="999999"/>
            </a:solidFill>
            <a:prstDash val="solid"/>
            <a:round/>
            <a:headEnd type="none" w="sm" len="sm"/>
            <a:tailEnd type="none" w="sm" len="sm"/>
          </a:ln>
        </p:spPr>
      </p:pic>
      <p:pic>
        <p:nvPicPr>
          <p:cNvPr id="474" name="Google Shape;474;p64"/>
          <p:cNvPicPr preferRelativeResize="0"/>
          <p:nvPr/>
        </p:nvPicPr>
        <p:blipFill>
          <a:blip r:embed="rId6">
            <a:alphaModFix/>
          </a:blip>
          <a:stretch>
            <a:fillRect/>
          </a:stretch>
        </p:blipFill>
        <p:spPr>
          <a:xfrm>
            <a:off x="6458375" y="3630087"/>
            <a:ext cx="2685625" cy="1513402"/>
          </a:xfrm>
          <a:prstGeom prst="rect">
            <a:avLst/>
          </a:prstGeom>
          <a:noFill/>
          <a:ln w="9525" cap="flat" cmpd="sng">
            <a:solidFill>
              <a:srgbClr val="666666"/>
            </a:solidFill>
            <a:prstDash val="solid"/>
            <a:round/>
            <a:headEnd type="none" w="sm" len="sm"/>
            <a:tailEnd type="none" w="sm" len="sm"/>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Contact</a:t>
            </a:r>
            <a:endParaRPr/>
          </a:p>
        </p:txBody>
      </p:sp>
      <p:sp>
        <p:nvSpPr>
          <p:cNvPr id="480" name="Google Shape;480;p65"/>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latin typeface="Arial"/>
                <a:ea typeface="Arial"/>
                <a:cs typeface="Arial"/>
                <a:sym typeface="Arial"/>
              </a:rPr>
              <a:t>Susie Robson</a:t>
            </a:r>
            <a:endParaRPr sz="1400" b="1">
              <a:latin typeface="Arial"/>
              <a:ea typeface="Arial"/>
              <a:cs typeface="Arial"/>
              <a:sym typeface="Arial"/>
            </a:endParaRPr>
          </a:p>
          <a:p>
            <a:pPr marL="0" lvl="0" indent="0" algn="l" rtl="0">
              <a:spcBef>
                <a:spcPts val="0"/>
              </a:spcBef>
              <a:spcAft>
                <a:spcPts val="0"/>
              </a:spcAft>
              <a:buNone/>
            </a:pPr>
            <a:r>
              <a:rPr lang="en" sz="1400" u="sng">
                <a:solidFill>
                  <a:schemeClr val="hlink"/>
                </a:solidFill>
                <a:latin typeface="Arial"/>
                <a:ea typeface="Arial"/>
                <a:cs typeface="Arial"/>
                <a:sym typeface="Arial"/>
                <a:hlinkClick r:id="rId3"/>
              </a:rPr>
              <a:t>susrobson@gmail.com</a:t>
            </a: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617-435-1089</a:t>
            </a:r>
            <a:endParaRPr sz="1400">
              <a:latin typeface="Arial"/>
              <a:ea typeface="Arial"/>
              <a:cs typeface="Arial"/>
              <a:sym typeface="Arial"/>
            </a:endParaRPr>
          </a:p>
        </p:txBody>
      </p:sp>
      <p:pic>
        <p:nvPicPr>
          <p:cNvPr id="481" name="Google Shape;481;p65" descr="Upward shot of Golden Gate Bridge against blue sky"/>
          <p:cNvPicPr preferRelativeResize="0"/>
          <p:nvPr/>
        </p:nvPicPr>
        <p:blipFill rotWithShape="1">
          <a:blip r:embed="rId4">
            <a:alphaModFix/>
          </a:blip>
          <a:srcRect l="19071" t="9" r="4853"/>
          <a:stretch/>
        </p:blipFill>
        <p:spPr>
          <a:xfrm>
            <a:off x="3274676" y="0"/>
            <a:ext cx="5869325" cy="5143504"/>
          </a:xfrm>
          <a:prstGeom prst="rect">
            <a:avLst/>
          </a:prstGeom>
          <a:noFill/>
          <a:ln>
            <a:noFill/>
          </a:ln>
        </p:spPr>
      </p:pic>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1230</TotalTime>
  <Words>2109</Words>
  <Application>Microsoft Macintosh PowerPoint</Application>
  <PresentationFormat>On-screen Show (16:9)</PresentationFormat>
  <Paragraphs>239</Paragraphs>
  <Slides>50</Slides>
  <Notes>50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Roboto</vt:lpstr>
      <vt:lpstr>Oswald</vt:lpstr>
      <vt:lpstr>Calibri</vt:lpstr>
      <vt:lpstr>Arial</vt:lpstr>
      <vt:lpstr>Source Code Pro</vt:lpstr>
      <vt:lpstr>Modern Writer</vt:lpstr>
      <vt:lpstr>Susie Robson</vt:lpstr>
      <vt:lpstr>About me</vt:lpstr>
      <vt:lpstr>Portfolio samples</vt:lpstr>
      <vt:lpstr>First Project: Design Thinking Workshop</vt:lpstr>
      <vt:lpstr>DTW: IDMS</vt:lpstr>
      <vt:lpstr>Intro to Design Thinking</vt:lpstr>
      <vt:lpstr>PowerPoint Presentation</vt:lpstr>
      <vt:lpstr>Terminology</vt:lpstr>
      <vt:lpstr>Hopes and Fears</vt:lpstr>
      <vt:lpstr>Personas</vt:lpstr>
      <vt:lpstr>Persona Details</vt:lpstr>
      <vt:lpstr>Persona Details</vt:lpstr>
      <vt:lpstr>Empathy Mapping</vt:lpstr>
      <vt:lpstr>PowerPoint Presentation</vt:lpstr>
      <vt:lpstr>Barriers to Outcome</vt:lpstr>
      <vt:lpstr>AS IS Scenarios</vt:lpstr>
      <vt:lpstr>AS IS Scenarios</vt:lpstr>
      <vt:lpstr>AS IS Scenarios</vt:lpstr>
      <vt:lpstr>AS IS Workflows</vt:lpstr>
      <vt:lpstr>AS IS Workflows</vt:lpstr>
      <vt:lpstr>AS IS Unload/Reload Workflow</vt:lpstr>
      <vt:lpstr>AS IS --&gt; TO BE Workflows</vt:lpstr>
      <vt:lpstr>AS IS --&gt; TO BE Workflows</vt:lpstr>
      <vt:lpstr>Hill Statement</vt:lpstr>
      <vt:lpstr>Next Steps/Action Items</vt:lpstr>
      <vt:lpstr>Key Learnings</vt:lpstr>
      <vt:lpstr>What would I do differently?</vt:lpstr>
      <vt:lpstr>Second Project: Usability Study</vt:lpstr>
      <vt:lpstr>Usability Study series: Mainframe Application Tuner (MAT) Dashboard</vt:lpstr>
      <vt:lpstr>The Problem to Solve</vt:lpstr>
      <vt:lpstr>Original Design</vt:lpstr>
      <vt:lpstr>Process</vt:lpstr>
      <vt:lpstr>Collaborative Design Studio</vt:lpstr>
      <vt:lpstr>Personas</vt:lpstr>
      <vt:lpstr>Use Case</vt:lpstr>
      <vt:lpstr>Workflows</vt:lpstr>
      <vt:lpstr>Sketches</vt:lpstr>
      <vt:lpstr>Usability Study Using Paper Prototypes</vt:lpstr>
      <vt:lpstr>Redesign, Higher Fidelity, More Testing</vt:lpstr>
      <vt:lpstr>Axure Wireframes, More Testing</vt:lpstr>
      <vt:lpstr>Axure Wireframes, More Testing</vt:lpstr>
      <vt:lpstr>Axure Wireframes, More Testing, Customer Interviews</vt:lpstr>
      <vt:lpstr>Final UI</vt:lpstr>
      <vt:lpstr>What would I do differently?</vt:lpstr>
      <vt:lpstr>Other</vt:lpstr>
      <vt:lpstr>Usability Testing Process</vt:lpstr>
      <vt:lpstr>DTW Process</vt:lpstr>
      <vt:lpstr>DTW Agendas</vt:lpstr>
      <vt:lpstr>Sample Usability Report</vt:lpstr>
      <vt:lpstr>Contact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Susie Robson</dc:title>
  <cp:lastModifiedBy>Microsoft Office User</cp:lastModifiedBy>
  <cp:revision>6</cp:revision>
  <dcterms:modified xsi:type="dcterms:W3CDTF">2020-05-27T11:16:09Z</dcterms:modified>
</cp:coreProperties>
</file>