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2" r:id="rId1"/>
  </p:sldMasterIdLst>
  <p:notesMasterIdLst>
    <p:notesMasterId r:id="rId111"/>
  </p:notesMasterIdLst>
  <p:sldIdLst>
    <p:sldId id="256" r:id="rId2"/>
    <p:sldId id="257" r:id="rId3"/>
    <p:sldId id="258" r:id="rId4"/>
    <p:sldId id="259" r:id="rId5"/>
    <p:sldId id="260" r:id="rId6"/>
    <p:sldId id="573" r:id="rId7"/>
    <p:sldId id="574" r:id="rId8"/>
    <p:sldId id="306"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1" r:id="rId29"/>
    <p:sldId id="280" r:id="rId30"/>
    <p:sldId id="576" r:id="rId31"/>
    <p:sldId id="282" r:id="rId32"/>
    <p:sldId id="283" r:id="rId33"/>
    <p:sldId id="284" r:id="rId34"/>
    <p:sldId id="285" r:id="rId35"/>
    <p:sldId id="286" r:id="rId36"/>
    <p:sldId id="570"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8" r:id="rId51"/>
    <p:sldId id="311" r:id="rId52"/>
    <p:sldId id="312" r:id="rId53"/>
    <p:sldId id="313" r:id="rId54"/>
    <p:sldId id="314" r:id="rId55"/>
    <p:sldId id="315" r:id="rId56"/>
    <p:sldId id="487" r:id="rId57"/>
    <p:sldId id="486" r:id="rId58"/>
    <p:sldId id="488" r:id="rId59"/>
    <p:sldId id="489" r:id="rId60"/>
    <p:sldId id="496" r:id="rId61"/>
    <p:sldId id="552" r:id="rId62"/>
    <p:sldId id="501" r:id="rId63"/>
    <p:sldId id="553" r:id="rId64"/>
    <p:sldId id="554" r:id="rId65"/>
    <p:sldId id="505" r:id="rId66"/>
    <p:sldId id="494" r:id="rId67"/>
    <p:sldId id="534" r:id="rId68"/>
    <p:sldId id="493" r:id="rId69"/>
    <p:sldId id="527" r:id="rId70"/>
    <p:sldId id="498" r:id="rId71"/>
    <p:sldId id="499" r:id="rId72"/>
    <p:sldId id="530" r:id="rId73"/>
    <p:sldId id="504" r:id="rId74"/>
    <p:sldId id="532" r:id="rId75"/>
    <p:sldId id="535" r:id="rId76"/>
    <p:sldId id="565" r:id="rId77"/>
    <p:sldId id="507" r:id="rId78"/>
    <p:sldId id="541" r:id="rId79"/>
    <p:sldId id="543" r:id="rId80"/>
    <p:sldId id="510" r:id="rId81"/>
    <p:sldId id="533" r:id="rId82"/>
    <p:sldId id="542" r:id="rId83"/>
    <p:sldId id="513" r:id="rId84"/>
    <p:sldId id="538" r:id="rId85"/>
    <p:sldId id="537" r:id="rId86"/>
    <p:sldId id="526" r:id="rId87"/>
    <p:sldId id="567" r:id="rId88"/>
    <p:sldId id="516" r:id="rId89"/>
    <p:sldId id="555" r:id="rId90"/>
    <p:sldId id="540" r:id="rId91"/>
    <p:sldId id="539" r:id="rId92"/>
    <p:sldId id="544" r:id="rId93"/>
    <p:sldId id="519" r:id="rId94"/>
    <p:sldId id="560" r:id="rId95"/>
    <p:sldId id="557" r:id="rId96"/>
    <p:sldId id="520" r:id="rId97"/>
    <p:sldId id="561" r:id="rId98"/>
    <p:sldId id="558" r:id="rId99"/>
    <p:sldId id="563" r:id="rId100"/>
    <p:sldId id="568" r:id="rId101"/>
    <p:sldId id="309" r:id="rId102"/>
    <p:sldId id="301" r:id="rId103"/>
    <p:sldId id="571" r:id="rId104"/>
    <p:sldId id="302" r:id="rId105"/>
    <p:sldId id="303" r:id="rId106"/>
    <p:sldId id="310" r:id="rId107"/>
    <p:sldId id="304" r:id="rId108"/>
    <p:sldId id="575" r:id="rId109"/>
    <p:sldId id="305" r:id="rId110"/>
  </p:sldIdLst>
  <p:sldSz cx="9144000" cy="5143500" type="screen16x9"/>
  <p:notesSz cx="6858000" cy="9144000"/>
  <p:embeddedFontLst>
    <p:embeddedFont>
      <p:font typeface="Oswald" pitchFamily="2" charset="77"/>
      <p:regular r:id="rId112"/>
      <p:bold r:id="rId113"/>
    </p:embeddedFont>
    <p:embeddedFont>
      <p:font typeface="Roboto" panose="02000000000000000000" pitchFamily="2" charset="0"/>
      <p:regular r:id="rId114"/>
      <p:bold r:id="rId115"/>
      <p:italic r:id="rId116"/>
      <p:boldItalic r:id="rId117"/>
    </p:embeddedFont>
    <p:embeddedFont>
      <p:font typeface="Source Code Pro" panose="020B0509030403020204" pitchFamily="49" charset="0"/>
      <p:regular r:id="rId118"/>
      <p:bold r:id="rId119"/>
      <p:italic r:id="rId120"/>
      <p:boldItalic r:id="rId1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05"/>
    <p:restoredTop sz="95626"/>
  </p:normalViewPr>
  <p:slideViewPr>
    <p:cSldViewPr snapToGrid="0">
      <p:cViewPr varScale="1">
        <p:scale>
          <a:sx n="146" d="100"/>
          <a:sy n="146" d="100"/>
        </p:scale>
        <p:origin x="108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6.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fntdata"/><Relationship Id="rId118" Type="http://schemas.openxmlformats.org/officeDocument/2006/relationships/font" Target="fonts/font7.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9.fntdata"/><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6f80d1ff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c6f80d1f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c6f80d1f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872d81d56c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872d81d56c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D5156"/>
                </a:solidFill>
                <a:highlight>
                  <a:srgbClr val="FFFFFF"/>
                </a:highlight>
                <a:latin typeface="Roboto"/>
                <a:ea typeface="Roboto"/>
                <a:cs typeface="Roboto"/>
                <a:sym typeface="Roboto"/>
              </a:rPr>
              <a:t>Integrated Database Management System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872d81d56c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872d81d56c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3911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872d81d56c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872d81d56c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2062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c6f80d1ff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D5156"/>
                </a:solidFill>
                <a:highlight>
                  <a:srgbClr val="FFFFFF"/>
                </a:highlight>
                <a:latin typeface="Roboto"/>
                <a:ea typeface="Roboto"/>
                <a:cs typeface="Roboto"/>
                <a:sym typeface="Roboto"/>
              </a:rPr>
              <a:t>Integrated Database Management System</a:t>
            </a:r>
            <a:endParaRPr/>
          </a:p>
        </p:txBody>
      </p:sp>
    </p:spTree>
    <p:extLst>
      <p:ext uri="{BB962C8B-B14F-4D97-AF65-F5344CB8AC3E}">
        <p14:creationId xmlns:p14="http://schemas.microsoft.com/office/powerpoint/2010/main" val="989472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872d81d56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872d81d56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Explore is the bottom third</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872d81d56c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872d81d56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872d81d56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872d81d56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872d81d56c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872d81d56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872d81d56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872d81d56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872d81d56c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872d81d56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872d81d56c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872d81d56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D5156"/>
                </a:solidFill>
                <a:highlight>
                  <a:schemeClr val="lt1"/>
                </a:highlight>
                <a:latin typeface="Roboto"/>
                <a:ea typeface="Roboto"/>
                <a:cs typeface="Roboto"/>
                <a:sym typeface="Roboto"/>
              </a:rPr>
              <a:t>Integrated Database Management System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872d81d56c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872d81d56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872d81d56c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872d81d56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872d81d56c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872d81d56c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72d81d56c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872d81d56c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872d81d56c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872d81d56c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872d81d56c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872d81d56c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872d81d56c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872d81d56c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72d81d56c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72d81d56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872d81d56c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872d81d56c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872d81d56c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872d81d56c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872d81d56c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872d81d56c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872d81d56c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872d81d56c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72d81d56c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872d81d56c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872d81d56c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872d81d56c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872d81d56c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872d81d56c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9041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72d81d56c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872d81d56c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872d81d56c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872d81d56c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872d81d56c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872d81d56c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872d81d56c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872d81d56c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872d81d56c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872d81d56c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Data is across many tabs, large tables of data, hard to parse through quickly</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872d81d56c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872d81d56c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0670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72d81d56c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72d81d56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872d81d56c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872d81d56c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72d81d56c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872d81d56c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872d81d56c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872d81d56c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Use cases were provided by the architect and placed into workflow format for better understanding of what steps the user needs to take and what decisions they might incur.</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1) Michelle (app dev) codes a new function, she monitors the address space to ensure no new overhead was introduced.</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2) Ralph (perf eng) wants to prevent hardware upgrade, he monitors highest consuming resources looking</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	for changes that can be made to the application.</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3) Sherman (sys prog) gets a call that response time is really bad on a CICS region. He runs a couple monitors to check applications statistics to see where improvements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	can be made</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872d81d56c_0_2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872d81d56c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872d81d56c_0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872d81d56c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Sketches were used to create a low fidelity paper prototype and conducted usability studies.</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Scrum team members who observed the usability tests met and created the affinity diagram.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The Prague scrum teams emailed us their notes they were added to the diagram for voting on top priority items.</a:t>
            </a:r>
            <a:endParaRPr sz="1200">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872d81d56c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872d81d56c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Calibri"/>
                <a:ea typeface="Calibri"/>
                <a:cs typeface="Calibri"/>
                <a:sym typeface="Calibri"/>
              </a:rPr>
              <a:t>Testing showed the initial pie did not make sense, and was not the proper indication of the data we were after.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It was just a redundant graphical representation of the total data from the bar chart.</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The stacked bar chart misrepresented the data as ….</a:t>
            </a:r>
            <a:endParaRPr sz="1200">
              <a:latin typeface="Calibri"/>
              <a:ea typeface="Calibri"/>
              <a:cs typeface="Calibri"/>
              <a:sym typeface="Calibri"/>
            </a:endParaRPr>
          </a:p>
          <a:p>
            <a:pPr marL="0" lvl="0" indent="0" algn="l" rtl="0">
              <a:lnSpc>
                <a:spcPct val="115000"/>
              </a:lnSpc>
              <a:spcBef>
                <a:spcPts val="0"/>
              </a:spcBef>
              <a:spcAft>
                <a:spcPts val="0"/>
              </a:spcAft>
              <a:buNone/>
            </a:pPr>
            <a:r>
              <a:rPr lang="en" sz="1200">
                <a:latin typeface="Calibri"/>
                <a:ea typeface="Calibri"/>
                <a:cs typeface="Calibri"/>
                <a:sym typeface="Calibri"/>
              </a:rPr>
              <a:t>Testing revealed that we only needed to display the top 5 items in a dashboard view.  They can always get full data thr</a:t>
            </a:r>
            <a:endParaRPr sz="1200">
              <a:latin typeface="Calibri"/>
              <a:ea typeface="Calibri"/>
              <a:cs typeface="Calibri"/>
              <a:sym typeface="Calibri"/>
            </a:endParaRPr>
          </a:p>
          <a:p>
            <a:pPr marL="0" lvl="0" indent="0" algn="l" rtl="0">
              <a:spcBef>
                <a:spcPts val="0"/>
              </a:spcBef>
              <a:spcAft>
                <a:spcPts val="0"/>
              </a:spcAft>
              <a:buNone/>
            </a:pPr>
            <a:r>
              <a:rPr lang="en" sz="1200">
                <a:latin typeface="Calibri"/>
                <a:ea typeface="Calibri"/>
                <a:cs typeface="Calibri"/>
                <a:sym typeface="Calibri"/>
              </a:rPr>
              <a:t>All users like the direction we were headed in but also wanted the ability to drill deeper into the data.  A table layout was added to show the next level of data.</a:t>
            </a:r>
            <a:r>
              <a:rPr lang="en"/>
              <a:t>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872d81d56c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872d81d56c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872d81d56c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872d81d56c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872d81d56c_0_2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872d81d56c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872d81d56c_0_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872d81d56c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872d81d56c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872d81d56c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872d81d56c_0_37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872d81d56c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70</a:t>
            </a:fld>
            <a:endParaRPr lang="en-US"/>
          </a:p>
        </p:txBody>
      </p:sp>
    </p:spTree>
    <p:extLst>
      <p:ext uri="{BB962C8B-B14F-4D97-AF65-F5344CB8AC3E}">
        <p14:creationId xmlns:p14="http://schemas.microsoft.com/office/powerpoint/2010/main" val="37265026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71</a:t>
            </a:fld>
            <a:endParaRPr lang="en-US"/>
          </a:p>
        </p:txBody>
      </p:sp>
    </p:spTree>
    <p:extLst>
      <p:ext uri="{BB962C8B-B14F-4D97-AF65-F5344CB8AC3E}">
        <p14:creationId xmlns:p14="http://schemas.microsoft.com/office/powerpoint/2010/main" val="14318729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76</a:t>
            </a:fld>
            <a:endParaRPr lang="en-US"/>
          </a:p>
        </p:txBody>
      </p:sp>
    </p:spTree>
    <p:extLst>
      <p:ext uri="{BB962C8B-B14F-4D97-AF65-F5344CB8AC3E}">
        <p14:creationId xmlns:p14="http://schemas.microsoft.com/office/powerpoint/2010/main" val="4262278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77</a:t>
            </a:fld>
            <a:endParaRPr lang="en-US"/>
          </a:p>
        </p:txBody>
      </p:sp>
    </p:spTree>
    <p:extLst>
      <p:ext uri="{BB962C8B-B14F-4D97-AF65-F5344CB8AC3E}">
        <p14:creationId xmlns:p14="http://schemas.microsoft.com/office/powerpoint/2010/main" val="9499641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78</a:t>
            </a:fld>
            <a:endParaRPr lang="en-US"/>
          </a:p>
        </p:txBody>
      </p:sp>
    </p:spTree>
    <p:extLst>
      <p:ext uri="{BB962C8B-B14F-4D97-AF65-F5344CB8AC3E}">
        <p14:creationId xmlns:p14="http://schemas.microsoft.com/office/powerpoint/2010/main" val="35710183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79</a:t>
            </a:fld>
            <a:endParaRPr lang="en-US"/>
          </a:p>
        </p:txBody>
      </p:sp>
    </p:spTree>
    <p:extLst>
      <p:ext uri="{BB962C8B-B14F-4D97-AF65-F5344CB8AC3E}">
        <p14:creationId xmlns:p14="http://schemas.microsoft.com/office/powerpoint/2010/main" val="17305646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80</a:t>
            </a:fld>
            <a:endParaRPr lang="en-US"/>
          </a:p>
        </p:txBody>
      </p:sp>
    </p:spTree>
    <p:extLst>
      <p:ext uri="{BB962C8B-B14F-4D97-AF65-F5344CB8AC3E}">
        <p14:creationId xmlns:p14="http://schemas.microsoft.com/office/powerpoint/2010/main" val="17410462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81</a:t>
            </a:fld>
            <a:endParaRPr lang="en-US"/>
          </a:p>
        </p:txBody>
      </p:sp>
    </p:spTree>
    <p:extLst>
      <p:ext uri="{BB962C8B-B14F-4D97-AF65-F5344CB8AC3E}">
        <p14:creationId xmlns:p14="http://schemas.microsoft.com/office/powerpoint/2010/main" val="28285642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82</a:t>
            </a:fld>
            <a:endParaRPr lang="en-US"/>
          </a:p>
        </p:txBody>
      </p:sp>
    </p:spTree>
    <p:extLst>
      <p:ext uri="{BB962C8B-B14F-4D97-AF65-F5344CB8AC3E}">
        <p14:creationId xmlns:p14="http://schemas.microsoft.com/office/powerpoint/2010/main" val="25099791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83</a:t>
            </a:fld>
            <a:endParaRPr lang="en-US"/>
          </a:p>
        </p:txBody>
      </p:sp>
    </p:spTree>
    <p:extLst>
      <p:ext uri="{BB962C8B-B14F-4D97-AF65-F5344CB8AC3E}">
        <p14:creationId xmlns:p14="http://schemas.microsoft.com/office/powerpoint/2010/main" val="31179131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89</a:t>
            </a:fld>
            <a:endParaRPr lang="en-US"/>
          </a:p>
        </p:txBody>
      </p:sp>
    </p:spTree>
    <p:extLst>
      <p:ext uri="{BB962C8B-B14F-4D97-AF65-F5344CB8AC3E}">
        <p14:creationId xmlns:p14="http://schemas.microsoft.com/office/powerpoint/2010/main" val="24953335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90</a:t>
            </a:fld>
            <a:endParaRPr lang="en-US"/>
          </a:p>
        </p:txBody>
      </p:sp>
    </p:spTree>
    <p:extLst>
      <p:ext uri="{BB962C8B-B14F-4D97-AF65-F5344CB8AC3E}">
        <p14:creationId xmlns:p14="http://schemas.microsoft.com/office/powerpoint/2010/main" val="16548115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91</a:t>
            </a:fld>
            <a:endParaRPr lang="en-US"/>
          </a:p>
        </p:txBody>
      </p:sp>
    </p:spTree>
    <p:extLst>
      <p:ext uri="{BB962C8B-B14F-4D97-AF65-F5344CB8AC3E}">
        <p14:creationId xmlns:p14="http://schemas.microsoft.com/office/powerpoint/2010/main" val="29467290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92</a:t>
            </a:fld>
            <a:endParaRPr lang="en-US"/>
          </a:p>
        </p:txBody>
      </p:sp>
    </p:spTree>
    <p:extLst>
      <p:ext uri="{BB962C8B-B14F-4D97-AF65-F5344CB8AC3E}">
        <p14:creationId xmlns:p14="http://schemas.microsoft.com/office/powerpoint/2010/main" val="33560392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98</a:t>
            </a:fld>
            <a:endParaRPr lang="en-US"/>
          </a:p>
        </p:txBody>
      </p:sp>
    </p:spTree>
    <p:extLst>
      <p:ext uri="{BB962C8B-B14F-4D97-AF65-F5344CB8AC3E}">
        <p14:creationId xmlns:p14="http://schemas.microsoft.com/office/powerpoint/2010/main" val="32264137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BE09F-839A-4E46-AA96-6B1F206C8913}" type="slidenum">
              <a:rPr lang="en-US" smtClean="0"/>
              <a:pPr/>
              <a:t>99</a:t>
            </a:fld>
            <a:endParaRPr lang="en-US"/>
          </a:p>
        </p:txBody>
      </p:sp>
    </p:spTree>
    <p:extLst>
      <p:ext uri="{BB962C8B-B14F-4D97-AF65-F5344CB8AC3E}">
        <p14:creationId xmlns:p14="http://schemas.microsoft.com/office/powerpoint/2010/main" val="40928359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872d81d56c_0_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872d81d56c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872d81d56c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872d81d56c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42416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872d81d56c_0_3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872d81d56c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872d81d56c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872d81d56c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872d81d56c_0_4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872d81d56c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c6f80d1ff_0_6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c6f80d1ff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58"/>
        <p:cNvGrpSpPr/>
        <p:nvPr/>
      </p:nvGrpSpPr>
      <p:grpSpPr>
        <a:xfrm>
          <a:off x="0" y="0"/>
          <a:ext cx="0" cy="0"/>
          <a:chOff x="0" y="0"/>
          <a:chExt cx="0" cy="0"/>
        </a:xfrm>
      </p:grpSpPr>
      <p:sp>
        <p:nvSpPr>
          <p:cNvPr id="59" name="Google Shape;59;p13"/>
          <p:cNvSpPr/>
          <p:nvPr/>
        </p:nvSpPr>
        <p:spPr>
          <a:xfrm>
            <a:off x="0" y="0"/>
            <a:ext cx="9144000" cy="5143500"/>
          </a:xfrm>
          <a:prstGeom prst="rect">
            <a:avLst/>
          </a:prstGeom>
          <a:solidFill>
            <a:srgbClr val="336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p:nvPr/>
        </p:nvSpPr>
        <p:spPr>
          <a:xfrm>
            <a:off x="3047650" y="0"/>
            <a:ext cx="60963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p:nvPr/>
        </p:nvSpPr>
        <p:spPr>
          <a:xfrm rot="5400000">
            <a:off x="-150" y="150"/>
            <a:ext cx="715200" cy="714900"/>
          </a:xfrm>
          <a:prstGeom prst="rtTriangle">
            <a:avLst/>
          </a:prstGeom>
          <a:solidFill>
            <a:srgbClr val="FFFFFF">
              <a:alpha val="43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3"/>
          <p:cNvSpPr txBox="1">
            <a:spLocks noGrp="1"/>
          </p:cNvSpPr>
          <p:nvPr>
            <p:ph type="title"/>
          </p:nvPr>
        </p:nvSpPr>
        <p:spPr>
          <a:xfrm>
            <a:off x="185350" y="679625"/>
            <a:ext cx="2683200" cy="1042500"/>
          </a:xfrm>
          <a:prstGeom prst="rect">
            <a:avLst/>
          </a:prstGeom>
          <a:noFill/>
        </p:spPr>
        <p:txBody>
          <a:bodyPr spcFirstLastPara="1" wrap="square" lIns="91425" tIns="91425" rIns="91425" bIns="91425" anchor="b" anchorCtr="0">
            <a:noAutofit/>
          </a:bodyPr>
          <a:lstStyle>
            <a:lvl1pPr lvl="0" algn="l" rtl="0">
              <a:lnSpc>
                <a:spcPct val="100000"/>
              </a:lnSpc>
              <a:spcBef>
                <a:spcPts val="0"/>
              </a:spcBef>
              <a:spcAft>
                <a:spcPts val="0"/>
              </a:spcAft>
              <a:buNone/>
              <a:defRPr sz="2400" b="1">
                <a:solidFill>
                  <a:srgbClr val="FFFFFF"/>
                </a:solidFill>
              </a:defRPr>
            </a:lvl1pPr>
            <a:lvl2pPr lvl="1" algn="l" rtl="0">
              <a:lnSpc>
                <a:spcPct val="100000"/>
              </a:lnSpc>
              <a:spcBef>
                <a:spcPts val="0"/>
              </a:spcBef>
              <a:spcAft>
                <a:spcPts val="0"/>
              </a:spcAft>
              <a:buNone/>
              <a:defRPr sz="2400" b="1">
                <a:solidFill>
                  <a:srgbClr val="FFFFFF"/>
                </a:solidFill>
              </a:defRPr>
            </a:lvl2pPr>
            <a:lvl3pPr lvl="2" algn="l" rtl="0">
              <a:lnSpc>
                <a:spcPct val="100000"/>
              </a:lnSpc>
              <a:spcBef>
                <a:spcPts val="0"/>
              </a:spcBef>
              <a:spcAft>
                <a:spcPts val="0"/>
              </a:spcAft>
              <a:buNone/>
              <a:defRPr sz="2400" b="1">
                <a:solidFill>
                  <a:srgbClr val="FFFFFF"/>
                </a:solidFill>
              </a:defRPr>
            </a:lvl3pPr>
            <a:lvl4pPr lvl="3" algn="l" rtl="0">
              <a:lnSpc>
                <a:spcPct val="100000"/>
              </a:lnSpc>
              <a:spcBef>
                <a:spcPts val="0"/>
              </a:spcBef>
              <a:spcAft>
                <a:spcPts val="0"/>
              </a:spcAft>
              <a:buNone/>
              <a:defRPr sz="2400" b="1">
                <a:solidFill>
                  <a:srgbClr val="FFFFFF"/>
                </a:solidFill>
              </a:defRPr>
            </a:lvl4pPr>
            <a:lvl5pPr lvl="4" algn="l" rtl="0">
              <a:lnSpc>
                <a:spcPct val="100000"/>
              </a:lnSpc>
              <a:spcBef>
                <a:spcPts val="0"/>
              </a:spcBef>
              <a:spcAft>
                <a:spcPts val="0"/>
              </a:spcAft>
              <a:buNone/>
              <a:defRPr sz="2400" b="1">
                <a:solidFill>
                  <a:srgbClr val="FFFFFF"/>
                </a:solidFill>
              </a:defRPr>
            </a:lvl5pPr>
            <a:lvl6pPr lvl="5" algn="l" rtl="0">
              <a:lnSpc>
                <a:spcPct val="100000"/>
              </a:lnSpc>
              <a:spcBef>
                <a:spcPts val="0"/>
              </a:spcBef>
              <a:spcAft>
                <a:spcPts val="0"/>
              </a:spcAft>
              <a:buNone/>
              <a:defRPr sz="2400" b="1">
                <a:solidFill>
                  <a:srgbClr val="FFFFFF"/>
                </a:solidFill>
              </a:defRPr>
            </a:lvl6pPr>
            <a:lvl7pPr lvl="6" algn="l" rtl="0">
              <a:lnSpc>
                <a:spcPct val="100000"/>
              </a:lnSpc>
              <a:spcBef>
                <a:spcPts val="0"/>
              </a:spcBef>
              <a:spcAft>
                <a:spcPts val="0"/>
              </a:spcAft>
              <a:buNone/>
              <a:defRPr sz="2400" b="1">
                <a:solidFill>
                  <a:srgbClr val="FFFFFF"/>
                </a:solidFill>
              </a:defRPr>
            </a:lvl7pPr>
            <a:lvl8pPr lvl="7" algn="l" rtl="0">
              <a:lnSpc>
                <a:spcPct val="100000"/>
              </a:lnSpc>
              <a:spcBef>
                <a:spcPts val="0"/>
              </a:spcBef>
              <a:spcAft>
                <a:spcPts val="0"/>
              </a:spcAft>
              <a:buNone/>
              <a:defRPr sz="2400" b="1">
                <a:solidFill>
                  <a:srgbClr val="FFFFFF"/>
                </a:solidFill>
              </a:defRPr>
            </a:lvl8pPr>
            <a:lvl9pPr lvl="8" algn="l" rtl="0">
              <a:lnSpc>
                <a:spcPct val="100000"/>
              </a:lnSpc>
              <a:spcBef>
                <a:spcPts val="0"/>
              </a:spcBef>
              <a:spcAft>
                <a:spcPts val="0"/>
              </a:spcAft>
              <a:buNone/>
              <a:defRPr sz="2400" b="1">
                <a:solidFill>
                  <a:srgbClr val="FFFFFF"/>
                </a:solidFill>
              </a:defRPr>
            </a:lvl9pPr>
          </a:lstStyle>
          <a:p>
            <a:endParaRPr/>
          </a:p>
        </p:txBody>
      </p:sp>
      <p:sp>
        <p:nvSpPr>
          <p:cNvPr id="63" name="Google Shape;63;p13"/>
          <p:cNvSpPr txBox="1">
            <a:spLocks noGrp="1"/>
          </p:cNvSpPr>
          <p:nvPr>
            <p:ph type="body" idx="1"/>
          </p:nvPr>
        </p:nvSpPr>
        <p:spPr>
          <a:xfrm>
            <a:off x="185350" y="1798300"/>
            <a:ext cx="2683200" cy="2540100"/>
          </a:xfrm>
          <a:prstGeom prst="rect">
            <a:avLst/>
          </a:prstGeom>
          <a:noFill/>
        </p:spPr>
        <p:txBody>
          <a:bodyPr spcFirstLastPara="1" wrap="square" lIns="91425" tIns="91425" rIns="91425" bIns="91425" anchor="t" anchorCtr="0">
            <a:noAutofit/>
          </a:bodyPr>
          <a:lstStyle>
            <a:lvl1pPr marL="457200" lvl="0" indent="-330200" algn="l" rtl="0">
              <a:lnSpc>
                <a:spcPct val="115000"/>
              </a:lnSpc>
              <a:spcBef>
                <a:spcPts val="0"/>
              </a:spcBef>
              <a:spcAft>
                <a:spcPts val="0"/>
              </a:spcAft>
              <a:buClr>
                <a:srgbClr val="FFFFFF"/>
              </a:buClr>
              <a:buSzPts val="1600"/>
              <a:buChar char="●"/>
              <a:defRPr sz="1600">
                <a:solidFill>
                  <a:srgbClr val="FFFFFF"/>
                </a:solidFill>
              </a:defRPr>
            </a:lvl1pPr>
            <a:lvl2pPr marL="914400" lvl="1" indent="-317500" algn="l" rtl="0">
              <a:lnSpc>
                <a:spcPct val="115000"/>
              </a:lnSpc>
              <a:spcBef>
                <a:spcPts val="1600"/>
              </a:spcBef>
              <a:spcAft>
                <a:spcPts val="0"/>
              </a:spcAft>
              <a:buClr>
                <a:srgbClr val="FFFFFF"/>
              </a:buClr>
              <a:buSzPts val="1400"/>
              <a:buChar char="○"/>
              <a:defRPr sz="1400">
                <a:solidFill>
                  <a:srgbClr val="FFFFFF"/>
                </a:solidFill>
              </a:defRPr>
            </a:lvl2pPr>
            <a:lvl3pPr marL="1371600" lvl="2" indent="-317500" algn="l" rtl="0">
              <a:lnSpc>
                <a:spcPct val="115000"/>
              </a:lnSpc>
              <a:spcBef>
                <a:spcPts val="1600"/>
              </a:spcBef>
              <a:spcAft>
                <a:spcPts val="0"/>
              </a:spcAft>
              <a:buClr>
                <a:srgbClr val="FFFFFF"/>
              </a:buClr>
              <a:buSzPts val="1400"/>
              <a:buChar char="■"/>
              <a:defRPr sz="1400">
                <a:solidFill>
                  <a:srgbClr val="FFFFFF"/>
                </a:solidFill>
              </a:defRPr>
            </a:lvl3pPr>
            <a:lvl4pPr marL="1828800" lvl="3" indent="-317500" algn="l" rtl="0">
              <a:lnSpc>
                <a:spcPct val="115000"/>
              </a:lnSpc>
              <a:spcBef>
                <a:spcPts val="1600"/>
              </a:spcBef>
              <a:spcAft>
                <a:spcPts val="0"/>
              </a:spcAft>
              <a:buClr>
                <a:srgbClr val="FFFFFF"/>
              </a:buClr>
              <a:buSzPts val="1400"/>
              <a:buChar char="●"/>
              <a:defRPr sz="1400">
                <a:solidFill>
                  <a:srgbClr val="FFFFFF"/>
                </a:solidFill>
              </a:defRPr>
            </a:lvl4pPr>
            <a:lvl5pPr marL="2286000" lvl="4" indent="-317500" algn="l" rtl="0">
              <a:lnSpc>
                <a:spcPct val="115000"/>
              </a:lnSpc>
              <a:spcBef>
                <a:spcPts val="1600"/>
              </a:spcBef>
              <a:spcAft>
                <a:spcPts val="0"/>
              </a:spcAft>
              <a:buClr>
                <a:srgbClr val="FFFFFF"/>
              </a:buClr>
              <a:buSzPts val="1400"/>
              <a:buChar char="○"/>
              <a:defRPr sz="1400">
                <a:solidFill>
                  <a:srgbClr val="FFFFFF"/>
                </a:solidFill>
              </a:defRPr>
            </a:lvl5pPr>
            <a:lvl6pPr marL="2743200" lvl="5" indent="-317500" algn="l" rtl="0">
              <a:lnSpc>
                <a:spcPct val="115000"/>
              </a:lnSpc>
              <a:spcBef>
                <a:spcPts val="1600"/>
              </a:spcBef>
              <a:spcAft>
                <a:spcPts val="0"/>
              </a:spcAft>
              <a:buClr>
                <a:srgbClr val="FFFFFF"/>
              </a:buClr>
              <a:buSzPts val="1400"/>
              <a:buChar char="■"/>
              <a:defRPr sz="1400">
                <a:solidFill>
                  <a:srgbClr val="FFFFFF"/>
                </a:solidFill>
              </a:defRPr>
            </a:lvl6pPr>
            <a:lvl7pPr marL="3200400" lvl="6" indent="-317500" algn="l" rtl="0">
              <a:lnSpc>
                <a:spcPct val="115000"/>
              </a:lnSpc>
              <a:spcBef>
                <a:spcPts val="1600"/>
              </a:spcBef>
              <a:spcAft>
                <a:spcPts val="0"/>
              </a:spcAft>
              <a:buClr>
                <a:srgbClr val="FFFFFF"/>
              </a:buClr>
              <a:buSzPts val="1400"/>
              <a:buChar char="●"/>
              <a:defRPr sz="1400">
                <a:solidFill>
                  <a:srgbClr val="FFFFFF"/>
                </a:solidFill>
              </a:defRPr>
            </a:lvl7pPr>
            <a:lvl8pPr marL="3657600" lvl="7" indent="-317500" algn="l" rtl="0">
              <a:lnSpc>
                <a:spcPct val="115000"/>
              </a:lnSpc>
              <a:spcBef>
                <a:spcPts val="1600"/>
              </a:spcBef>
              <a:spcAft>
                <a:spcPts val="0"/>
              </a:spcAft>
              <a:buClr>
                <a:srgbClr val="FFFFFF"/>
              </a:buClr>
              <a:buSzPts val="1400"/>
              <a:buChar char="○"/>
              <a:defRPr sz="1400">
                <a:solidFill>
                  <a:srgbClr val="FFFFFF"/>
                </a:solidFill>
              </a:defRPr>
            </a:lvl8pPr>
            <a:lvl9pPr marL="4114800" lvl="8" indent="-317500" algn="l" rtl="0">
              <a:lnSpc>
                <a:spcPct val="115000"/>
              </a:lnSpc>
              <a:spcBef>
                <a:spcPts val="1600"/>
              </a:spcBef>
              <a:spcAft>
                <a:spcPts val="1600"/>
              </a:spcAft>
              <a:buClr>
                <a:srgbClr val="FFFFFF"/>
              </a:buClr>
              <a:buSzPts val="1400"/>
              <a:buChar char="■"/>
              <a:defRPr sz="1400">
                <a:solidFill>
                  <a:srgbClr val="FFFFFF"/>
                </a:solidFill>
              </a:defRPr>
            </a:lvl9pPr>
          </a:lstStyle>
          <a:p>
            <a:endParaRPr/>
          </a:p>
        </p:txBody>
      </p:sp>
      <p:sp>
        <p:nvSpPr>
          <p:cNvPr id="64" name="Google Shape;64;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rtl="0">
              <a:lnSpc>
                <a:spcPct val="100000"/>
              </a:lnSpc>
              <a:spcAft>
                <a:spcPts val="0"/>
              </a:spcAft>
              <a:buNone/>
              <a:defRPr sz="1000">
                <a:solidFill>
                  <a:srgbClr val="616161"/>
                </a:solidFill>
              </a:defRPr>
            </a:lvl1pPr>
            <a:lvl2pPr lvl="1" algn="r" rtl="0">
              <a:lnSpc>
                <a:spcPct val="100000"/>
              </a:lnSpc>
              <a:spcAft>
                <a:spcPts val="0"/>
              </a:spcAft>
              <a:buNone/>
              <a:defRPr sz="1000">
                <a:solidFill>
                  <a:srgbClr val="616161"/>
                </a:solidFill>
              </a:defRPr>
            </a:lvl2pPr>
            <a:lvl3pPr lvl="2" algn="r" rtl="0">
              <a:lnSpc>
                <a:spcPct val="100000"/>
              </a:lnSpc>
              <a:spcAft>
                <a:spcPts val="0"/>
              </a:spcAft>
              <a:buNone/>
              <a:defRPr sz="1000">
                <a:solidFill>
                  <a:srgbClr val="616161"/>
                </a:solidFill>
              </a:defRPr>
            </a:lvl3pPr>
            <a:lvl4pPr lvl="3" algn="r" rtl="0">
              <a:lnSpc>
                <a:spcPct val="100000"/>
              </a:lnSpc>
              <a:spcAft>
                <a:spcPts val="0"/>
              </a:spcAft>
              <a:buNone/>
              <a:defRPr sz="1000">
                <a:solidFill>
                  <a:srgbClr val="616161"/>
                </a:solidFill>
              </a:defRPr>
            </a:lvl4pPr>
            <a:lvl5pPr lvl="4" algn="r" rtl="0">
              <a:lnSpc>
                <a:spcPct val="100000"/>
              </a:lnSpc>
              <a:spcAft>
                <a:spcPts val="0"/>
              </a:spcAft>
              <a:buNone/>
              <a:defRPr sz="1000">
                <a:solidFill>
                  <a:srgbClr val="616161"/>
                </a:solidFill>
              </a:defRPr>
            </a:lvl5pPr>
            <a:lvl6pPr lvl="5" algn="r" rtl="0">
              <a:lnSpc>
                <a:spcPct val="100000"/>
              </a:lnSpc>
              <a:spcAft>
                <a:spcPts val="0"/>
              </a:spcAft>
              <a:buNone/>
              <a:defRPr sz="1000">
                <a:solidFill>
                  <a:srgbClr val="616161"/>
                </a:solidFill>
              </a:defRPr>
            </a:lvl6pPr>
            <a:lvl7pPr lvl="6" algn="r" rtl="0">
              <a:lnSpc>
                <a:spcPct val="100000"/>
              </a:lnSpc>
              <a:spcAft>
                <a:spcPts val="0"/>
              </a:spcAft>
              <a:buNone/>
              <a:defRPr sz="1000">
                <a:solidFill>
                  <a:srgbClr val="616161"/>
                </a:solidFill>
              </a:defRPr>
            </a:lvl7pPr>
            <a:lvl8pPr lvl="7" algn="r" rtl="0">
              <a:lnSpc>
                <a:spcPct val="100000"/>
              </a:lnSpc>
              <a:spcAft>
                <a:spcPts val="0"/>
              </a:spcAft>
              <a:buNone/>
              <a:defRPr sz="1000">
                <a:solidFill>
                  <a:srgbClr val="616161"/>
                </a:solidFill>
              </a:defRPr>
            </a:lvl8pPr>
            <a:lvl9pPr lvl="8" algn="r" rtl="0">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AUTOLAYOUT_1">
    <p:bg>
      <p:bgPr>
        <a:solidFill>
          <a:srgbClr val="FFFFFF"/>
        </a:solidFill>
        <a:effectLst/>
      </p:bgPr>
    </p:bg>
    <p:spTree>
      <p:nvGrpSpPr>
        <p:cNvPr id="1" name="Shape 65"/>
        <p:cNvGrpSpPr/>
        <p:nvPr/>
      </p:nvGrpSpPr>
      <p:grpSpPr>
        <a:xfrm>
          <a:off x="0" y="0"/>
          <a:ext cx="0" cy="0"/>
          <a:chOff x="0" y="0"/>
          <a:chExt cx="0" cy="0"/>
        </a:xfrm>
      </p:grpSpPr>
      <p:sp>
        <p:nvSpPr>
          <p:cNvPr id="66" name="Google Shape;66;p14"/>
          <p:cNvSpPr/>
          <p:nvPr/>
        </p:nvSpPr>
        <p:spPr>
          <a:xfrm>
            <a:off x="0" y="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rot="5400000">
            <a:off x="-47550" y="176194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p:nvPr/>
        </p:nvSpPr>
        <p:spPr>
          <a:xfrm rot="5400000">
            <a:off x="-47550" y="47550"/>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p:nvPr/>
        </p:nvSpPr>
        <p:spPr>
          <a:xfrm rot="-5400000">
            <a:off x="-47416" y="476280"/>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p:nvPr/>
        </p:nvSpPr>
        <p:spPr>
          <a:xfrm rot="5400000">
            <a:off x="1476378" y="176194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4"/>
          <p:cNvSpPr/>
          <p:nvPr/>
        </p:nvSpPr>
        <p:spPr>
          <a:xfrm rot="-5400000">
            <a:off x="1690750" y="4548000"/>
            <a:ext cx="428700" cy="762000"/>
          </a:xfrm>
          <a:prstGeom prst="rtTriangle">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4"/>
          <p:cNvSpPr/>
          <p:nvPr/>
        </p:nvSpPr>
        <p:spPr>
          <a:xfrm rot="-5400000">
            <a:off x="1476512" y="47628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4"/>
          <p:cNvSpPr/>
          <p:nvPr/>
        </p:nvSpPr>
        <p:spPr>
          <a:xfrm rot="-5400000" flipH="1">
            <a:off x="714548" y="1761940"/>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4"/>
          <p:cNvSpPr/>
          <p:nvPr/>
        </p:nvSpPr>
        <p:spPr>
          <a:xfrm rot="5400000">
            <a:off x="-47550" y="90479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4"/>
          <p:cNvSpPr/>
          <p:nvPr/>
        </p:nvSpPr>
        <p:spPr>
          <a:xfrm rot="-5400000">
            <a:off x="1476512" y="133352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4"/>
          <p:cNvSpPr/>
          <p:nvPr/>
        </p:nvSpPr>
        <p:spPr>
          <a:xfrm rot="-5400000" flipH="1">
            <a:off x="714548" y="47550"/>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4"/>
          <p:cNvSpPr/>
          <p:nvPr/>
        </p:nvSpPr>
        <p:spPr>
          <a:xfrm rot="-5400000" flipH="1">
            <a:off x="714548" y="904795"/>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4"/>
          <p:cNvSpPr/>
          <p:nvPr/>
        </p:nvSpPr>
        <p:spPr>
          <a:xfrm rot="-5400000">
            <a:off x="166784" y="4548000"/>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
          <p:cNvSpPr/>
          <p:nvPr/>
        </p:nvSpPr>
        <p:spPr>
          <a:xfrm rot="-5400000" flipH="1">
            <a:off x="166707" y="-166445"/>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4"/>
          <p:cNvSpPr/>
          <p:nvPr/>
        </p:nvSpPr>
        <p:spPr>
          <a:xfrm rot="-5400000" flipH="1">
            <a:off x="1690635" y="-166445"/>
            <a:ext cx="428700" cy="762000"/>
          </a:xfrm>
          <a:prstGeom prst="rtTriangl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4"/>
          <p:cNvSpPr/>
          <p:nvPr/>
        </p:nvSpPr>
        <p:spPr>
          <a:xfrm rot="5400000" flipH="1">
            <a:off x="714337" y="47628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4"/>
          <p:cNvSpPr/>
          <p:nvPr/>
        </p:nvSpPr>
        <p:spPr>
          <a:xfrm rot="5400000" flipH="1">
            <a:off x="714337" y="1333525"/>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4"/>
          <p:cNvSpPr/>
          <p:nvPr/>
        </p:nvSpPr>
        <p:spPr>
          <a:xfrm rot="-5400000">
            <a:off x="-47416" y="1333525"/>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4"/>
          <p:cNvSpPr/>
          <p:nvPr/>
        </p:nvSpPr>
        <p:spPr>
          <a:xfrm rot="5400000">
            <a:off x="1476378" y="47550"/>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4"/>
          <p:cNvSpPr/>
          <p:nvPr/>
        </p:nvSpPr>
        <p:spPr>
          <a:xfrm rot="5400000">
            <a:off x="1476378" y="904795"/>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4"/>
          <p:cNvSpPr/>
          <p:nvPr/>
        </p:nvSpPr>
        <p:spPr>
          <a:xfrm rot="5400000" flipH="1">
            <a:off x="928614" y="4548000"/>
            <a:ext cx="428700" cy="762000"/>
          </a:xfrm>
          <a:prstGeom prst="rtTriangle">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4"/>
          <p:cNvSpPr/>
          <p:nvPr/>
        </p:nvSpPr>
        <p:spPr>
          <a:xfrm rot="5400000">
            <a:off x="928614" y="-166445"/>
            <a:ext cx="428700" cy="762000"/>
          </a:xfrm>
          <a:prstGeom prst="rtTriangle">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4"/>
          <p:cNvSpPr/>
          <p:nvPr/>
        </p:nvSpPr>
        <p:spPr>
          <a:xfrm rot="5400000">
            <a:off x="-47550" y="3476366"/>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4"/>
          <p:cNvSpPr/>
          <p:nvPr/>
        </p:nvSpPr>
        <p:spPr>
          <a:xfrm rot="-5400000">
            <a:off x="-47416" y="219070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4"/>
          <p:cNvSpPr/>
          <p:nvPr/>
        </p:nvSpPr>
        <p:spPr>
          <a:xfrm rot="5400000">
            <a:off x="1476378" y="3476366"/>
            <a:ext cx="857100" cy="7620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4"/>
          <p:cNvSpPr/>
          <p:nvPr/>
        </p:nvSpPr>
        <p:spPr>
          <a:xfrm rot="-5400000">
            <a:off x="1476512" y="2190706"/>
            <a:ext cx="857100" cy="762000"/>
          </a:xfrm>
          <a:prstGeom prst="triangle">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4"/>
          <p:cNvSpPr/>
          <p:nvPr/>
        </p:nvSpPr>
        <p:spPr>
          <a:xfrm rot="-5400000" flipH="1">
            <a:off x="714548" y="347636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4"/>
          <p:cNvSpPr/>
          <p:nvPr/>
        </p:nvSpPr>
        <p:spPr>
          <a:xfrm rot="5400000">
            <a:off x="-47550" y="2619221"/>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4"/>
          <p:cNvSpPr/>
          <p:nvPr/>
        </p:nvSpPr>
        <p:spPr>
          <a:xfrm rot="-5400000">
            <a:off x="1476512" y="304795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4"/>
          <p:cNvSpPr/>
          <p:nvPr/>
        </p:nvSpPr>
        <p:spPr>
          <a:xfrm rot="-5400000" flipH="1">
            <a:off x="714548" y="2619221"/>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4"/>
          <p:cNvSpPr/>
          <p:nvPr/>
        </p:nvSpPr>
        <p:spPr>
          <a:xfrm rot="5400000" flipH="1">
            <a:off x="714337" y="2190706"/>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4"/>
          <p:cNvSpPr/>
          <p:nvPr/>
        </p:nvSpPr>
        <p:spPr>
          <a:xfrm rot="5400000" flipH="1">
            <a:off x="714337" y="3047950"/>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4"/>
          <p:cNvSpPr/>
          <p:nvPr/>
        </p:nvSpPr>
        <p:spPr>
          <a:xfrm rot="-5400000">
            <a:off x="-47416" y="3047950"/>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4"/>
          <p:cNvSpPr/>
          <p:nvPr/>
        </p:nvSpPr>
        <p:spPr>
          <a:xfrm rot="5400000">
            <a:off x="1476378" y="2619221"/>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4"/>
          <p:cNvSpPr/>
          <p:nvPr/>
        </p:nvSpPr>
        <p:spPr>
          <a:xfrm rot="-5400000">
            <a:off x="-47416" y="3905326"/>
            <a:ext cx="857100" cy="762000"/>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4"/>
          <p:cNvSpPr/>
          <p:nvPr/>
        </p:nvSpPr>
        <p:spPr>
          <a:xfrm rot="-5400000">
            <a:off x="1476512" y="3905326"/>
            <a:ext cx="857100" cy="762000"/>
          </a:xfrm>
          <a:prstGeom prst="triangle">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4"/>
          <p:cNvSpPr/>
          <p:nvPr/>
        </p:nvSpPr>
        <p:spPr>
          <a:xfrm rot="5400000">
            <a:off x="-47550" y="4333841"/>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4"/>
          <p:cNvSpPr/>
          <p:nvPr/>
        </p:nvSpPr>
        <p:spPr>
          <a:xfrm rot="-5400000" flipH="1">
            <a:off x="714548" y="4333841"/>
            <a:ext cx="857100" cy="762000"/>
          </a:xfrm>
          <a:prstGeom prst="triangle">
            <a:avLst>
              <a:gd name="adj" fmla="val 50000"/>
            </a:avLst>
          </a:pr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4"/>
          <p:cNvSpPr/>
          <p:nvPr/>
        </p:nvSpPr>
        <p:spPr>
          <a:xfrm rot="5400000" flipH="1">
            <a:off x="714337" y="3905326"/>
            <a:ext cx="857100" cy="7620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rot="5400000">
            <a:off x="1476416" y="4333549"/>
            <a:ext cx="857100" cy="762000"/>
          </a:xfrm>
          <a:prstGeom prst="triangle">
            <a:avLst>
              <a:gd name="adj" fmla="val 50000"/>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4"/>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2">
  <p:cSld name="AUTOLAYOUT_2">
    <p:spTree>
      <p:nvGrpSpPr>
        <p:cNvPr id="1" name="Shape 107"/>
        <p:cNvGrpSpPr/>
        <p:nvPr/>
      </p:nvGrpSpPr>
      <p:grpSpPr>
        <a:xfrm>
          <a:off x="0" y="0"/>
          <a:ext cx="0" cy="0"/>
          <a:chOff x="0" y="0"/>
          <a:chExt cx="0" cy="0"/>
        </a:xfrm>
      </p:grpSpPr>
      <p:sp>
        <p:nvSpPr>
          <p:cNvPr id="108" name="Google Shape;108;p15"/>
          <p:cNvSpPr/>
          <p:nvPr/>
        </p:nvSpPr>
        <p:spPr>
          <a:xfrm>
            <a:off x="0" y="0"/>
            <a:ext cx="9144000" cy="5143500"/>
          </a:xfrm>
          <a:prstGeom prst="rect">
            <a:avLst/>
          </a:prstGeom>
          <a:solidFill>
            <a:srgbClr val="F1EA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9" name="Google Shape;109;p15"/>
          <p:cNvCxnSpPr/>
          <p:nvPr/>
        </p:nvCxnSpPr>
        <p:spPr>
          <a:xfrm rot="10800000">
            <a:off x="398200" y="977175"/>
            <a:ext cx="505800" cy="0"/>
          </a:xfrm>
          <a:prstGeom prst="straightConnector1">
            <a:avLst/>
          </a:prstGeom>
          <a:noFill/>
          <a:ln w="19050" cap="flat" cmpd="sng">
            <a:solidFill>
              <a:srgbClr val="FF5822"/>
            </a:solidFill>
            <a:prstDash val="solid"/>
            <a:round/>
            <a:headEnd type="none" w="sm" len="sm"/>
            <a:tailEnd type="none" w="sm" len="sm"/>
          </a:ln>
        </p:spPr>
      </p:cxnSp>
      <p:sp>
        <p:nvSpPr>
          <p:cNvPr id="110" name="Google Shape;110;p15"/>
          <p:cNvSpPr txBox="1">
            <a:spLocks noGrp="1"/>
          </p:cNvSpPr>
          <p:nvPr>
            <p:ph type="title"/>
          </p:nvPr>
        </p:nvSpPr>
        <p:spPr>
          <a:xfrm>
            <a:off x="311700" y="1153900"/>
            <a:ext cx="2655000" cy="858900"/>
          </a:xfrm>
          <a:prstGeom prst="rect">
            <a:avLst/>
          </a:prstGeom>
          <a:noFill/>
        </p:spPr>
        <p:txBody>
          <a:bodyPr spcFirstLastPara="1" wrap="square" lIns="91425" tIns="91425" rIns="91425" bIns="91425" anchor="ctr" anchorCtr="0">
            <a:noAutofit/>
          </a:bodyPr>
          <a:lstStyle>
            <a:lvl1pPr lvl="0" algn="l">
              <a:lnSpc>
                <a:spcPct val="100000"/>
              </a:lnSpc>
              <a:spcBef>
                <a:spcPts val="0"/>
              </a:spcBef>
              <a:spcAft>
                <a:spcPts val="0"/>
              </a:spcAft>
              <a:buNone/>
              <a:defRPr sz="2400">
                <a:solidFill>
                  <a:srgbClr val="000000"/>
                </a:solidFill>
              </a:defRPr>
            </a:lvl1pPr>
            <a:lvl2pPr lvl="1" algn="l">
              <a:lnSpc>
                <a:spcPct val="100000"/>
              </a:lnSpc>
              <a:spcBef>
                <a:spcPts val="0"/>
              </a:spcBef>
              <a:spcAft>
                <a:spcPts val="0"/>
              </a:spcAft>
              <a:buNone/>
              <a:defRPr sz="2400">
                <a:solidFill>
                  <a:srgbClr val="000000"/>
                </a:solidFill>
              </a:defRPr>
            </a:lvl2pPr>
            <a:lvl3pPr lvl="2" algn="l">
              <a:lnSpc>
                <a:spcPct val="100000"/>
              </a:lnSpc>
              <a:spcBef>
                <a:spcPts val="0"/>
              </a:spcBef>
              <a:spcAft>
                <a:spcPts val="0"/>
              </a:spcAft>
              <a:buNone/>
              <a:defRPr sz="2400">
                <a:solidFill>
                  <a:srgbClr val="000000"/>
                </a:solidFill>
              </a:defRPr>
            </a:lvl3pPr>
            <a:lvl4pPr lvl="3" algn="l">
              <a:lnSpc>
                <a:spcPct val="100000"/>
              </a:lnSpc>
              <a:spcBef>
                <a:spcPts val="0"/>
              </a:spcBef>
              <a:spcAft>
                <a:spcPts val="0"/>
              </a:spcAft>
              <a:buNone/>
              <a:defRPr sz="2400">
                <a:solidFill>
                  <a:srgbClr val="000000"/>
                </a:solidFill>
              </a:defRPr>
            </a:lvl4pPr>
            <a:lvl5pPr lvl="4" algn="l">
              <a:lnSpc>
                <a:spcPct val="100000"/>
              </a:lnSpc>
              <a:spcBef>
                <a:spcPts val="0"/>
              </a:spcBef>
              <a:spcAft>
                <a:spcPts val="0"/>
              </a:spcAft>
              <a:buNone/>
              <a:defRPr sz="2400">
                <a:solidFill>
                  <a:srgbClr val="000000"/>
                </a:solidFill>
              </a:defRPr>
            </a:lvl5pPr>
            <a:lvl6pPr lvl="5" algn="l">
              <a:lnSpc>
                <a:spcPct val="100000"/>
              </a:lnSpc>
              <a:spcBef>
                <a:spcPts val="0"/>
              </a:spcBef>
              <a:spcAft>
                <a:spcPts val="0"/>
              </a:spcAft>
              <a:buNone/>
              <a:defRPr sz="2400">
                <a:solidFill>
                  <a:srgbClr val="000000"/>
                </a:solidFill>
              </a:defRPr>
            </a:lvl6pPr>
            <a:lvl7pPr lvl="6" algn="l">
              <a:lnSpc>
                <a:spcPct val="100000"/>
              </a:lnSpc>
              <a:spcBef>
                <a:spcPts val="0"/>
              </a:spcBef>
              <a:spcAft>
                <a:spcPts val="0"/>
              </a:spcAft>
              <a:buNone/>
              <a:defRPr sz="2400">
                <a:solidFill>
                  <a:srgbClr val="000000"/>
                </a:solidFill>
              </a:defRPr>
            </a:lvl7pPr>
            <a:lvl8pPr lvl="7" algn="l">
              <a:lnSpc>
                <a:spcPct val="100000"/>
              </a:lnSpc>
              <a:spcBef>
                <a:spcPts val="0"/>
              </a:spcBef>
              <a:spcAft>
                <a:spcPts val="0"/>
              </a:spcAft>
              <a:buNone/>
              <a:defRPr sz="2400">
                <a:solidFill>
                  <a:srgbClr val="000000"/>
                </a:solidFill>
              </a:defRPr>
            </a:lvl8pPr>
            <a:lvl9pPr lvl="8" algn="l">
              <a:lnSpc>
                <a:spcPct val="100000"/>
              </a:lnSpc>
              <a:spcBef>
                <a:spcPts val="0"/>
              </a:spcBef>
              <a:spcAft>
                <a:spcPts val="0"/>
              </a:spcAft>
              <a:buNone/>
              <a:defRPr sz="2400">
                <a:solidFill>
                  <a:srgbClr val="000000"/>
                </a:solidFill>
              </a:defRPr>
            </a:lvl9pPr>
          </a:lstStyle>
          <a:p>
            <a:endParaRPr/>
          </a:p>
        </p:txBody>
      </p:sp>
      <p:sp>
        <p:nvSpPr>
          <p:cNvPr id="111" name="Google Shape;111;p15"/>
          <p:cNvSpPr txBox="1">
            <a:spLocks noGrp="1"/>
          </p:cNvSpPr>
          <p:nvPr>
            <p:ph type="body" idx="1"/>
          </p:nvPr>
        </p:nvSpPr>
        <p:spPr>
          <a:xfrm>
            <a:off x="311700" y="2022050"/>
            <a:ext cx="2655000" cy="2928300"/>
          </a:xfrm>
          <a:prstGeom prst="rect">
            <a:avLst/>
          </a:prstGeom>
          <a:noFill/>
        </p:spPr>
        <p:txBody>
          <a:bodyPr spcFirstLastPara="1" wrap="square" lIns="91425" tIns="91425" rIns="91425" bIns="91425" anchor="t" anchorCtr="0">
            <a:noAutofit/>
          </a:bodyPr>
          <a:lstStyle>
            <a:lvl1pPr marL="457200" lvl="0" indent="-292100" algn="l">
              <a:lnSpc>
                <a:spcPct val="115000"/>
              </a:lnSpc>
              <a:spcBef>
                <a:spcPts val="0"/>
              </a:spcBef>
              <a:spcAft>
                <a:spcPts val="0"/>
              </a:spcAft>
              <a:buClr>
                <a:srgbClr val="434343"/>
              </a:buClr>
              <a:buSzPts val="1000"/>
              <a:buChar char="●"/>
              <a:defRPr sz="1000">
                <a:solidFill>
                  <a:srgbClr val="434343"/>
                </a:solidFill>
              </a:defRPr>
            </a:lvl1pPr>
            <a:lvl2pPr marL="914400" lvl="1" indent="-292100" algn="l">
              <a:lnSpc>
                <a:spcPct val="115000"/>
              </a:lnSpc>
              <a:spcBef>
                <a:spcPts val="1600"/>
              </a:spcBef>
              <a:spcAft>
                <a:spcPts val="0"/>
              </a:spcAft>
              <a:buClr>
                <a:srgbClr val="434343"/>
              </a:buClr>
              <a:buSzPts val="1000"/>
              <a:buChar char="○"/>
              <a:defRPr sz="1000">
                <a:solidFill>
                  <a:srgbClr val="434343"/>
                </a:solidFill>
              </a:defRPr>
            </a:lvl2pPr>
            <a:lvl3pPr marL="1371600" lvl="2" indent="-292100" algn="l">
              <a:lnSpc>
                <a:spcPct val="115000"/>
              </a:lnSpc>
              <a:spcBef>
                <a:spcPts val="1600"/>
              </a:spcBef>
              <a:spcAft>
                <a:spcPts val="0"/>
              </a:spcAft>
              <a:buClr>
                <a:srgbClr val="434343"/>
              </a:buClr>
              <a:buSzPts val="1000"/>
              <a:buChar char="■"/>
              <a:defRPr sz="1000">
                <a:solidFill>
                  <a:srgbClr val="434343"/>
                </a:solidFill>
              </a:defRPr>
            </a:lvl3pPr>
            <a:lvl4pPr marL="1828800" lvl="3" indent="-292100" algn="l">
              <a:lnSpc>
                <a:spcPct val="115000"/>
              </a:lnSpc>
              <a:spcBef>
                <a:spcPts val="1600"/>
              </a:spcBef>
              <a:spcAft>
                <a:spcPts val="0"/>
              </a:spcAft>
              <a:buClr>
                <a:srgbClr val="434343"/>
              </a:buClr>
              <a:buSzPts val="1000"/>
              <a:buChar char="●"/>
              <a:defRPr sz="1000">
                <a:solidFill>
                  <a:srgbClr val="434343"/>
                </a:solidFill>
              </a:defRPr>
            </a:lvl4pPr>
            <a:lvl5pPr marL="2286000" lvl="4" indent="-292100" algn="l">
              <a:lnSpc>
                <a:spcPct val="115000"/>
              </a:lnSpc>
              <a:spcBef>
                <a:spcPts val="1600"/>
              </a:spcBef>
              <a:spcAft>
                <a:spcPts val="0"/>
              </a:spcAft>
              <a:buClr>
                <a:srgbClr val="434343"/>
              </a:buClr>
              <a:buSzPts val="1000"/>
              <a:buChar char="○"/>
              <a:defRPr sz="1000">
                <a:solidFill>
                  <a:srgbClr val="434343"/>
                </a:solidFill>
              </a:defRPr>
            </a:lvl5pPr>
            <a:lvl6pPr marL="2743200" lvl="5" indent="-292100" algn="l">
              <a:lnSpc>
                <a:spcPct val="115000"/>
              </a:lnSpc>
              <a:spcBef>
                <a:spcPts val="1600"/>
              </a:spcBef>
              <a:spcAft>
                <a:spcPts val="0"/>
              </a:spcAft>
              <a:buClr>
                <a:srgbClr val="434343"/>
              </a:buClr>
              <a:buSzPts val="1000"/>
              <a:buChar char="■"/>
              <a:defRPr sz="1000">
                <a:solidFill>
                  <a:srgbClr val="434343"/>
                </a:solidFill>
              </a:defRPr>
            </a:lvl6pPr>
            <a:lvl7pPr marL="3200400" lvl="6" indent="-292100" algn="l">
              <a:lnSpc>
                <a:spcPct val="115000"/>
              </a:lnSpc>
              <a:spcBef>
                <a:spcPts val="1600"/>
              </a:spcBef>
              <a:spcAft>
                <a:spcPts val="0"/>
              </a:spcAft>
              <a:buClr>
                <a:srgbClr val="434343"/>
              </a:buClr>
              <a:buSzPts val="1000"/>
              <a:buChar char="●"/>
              <a:defRPr sz="1000">
                <a:solidFill>
                  <a:srgbClr val="434343"/>
                </a:solidFill>
              </a:defRPr>
            </a:lvl7pPr>
            <a:lvl8pPr marL="3657600" lvl="7" indent="-292100" algn="l">
              <a:lnSpc>
                <a:spcPct val="115000"/>
              </a:lnSpc>
              <a:spcBef>
                <a:spcPts val="1600"/>
              </a:spcBef>
              <a:spcAft>
                <a:spcPts val="0"/>
              </a:spcAft>
              <a:buClr>
                <a:srgbClr val="434343"/>
              </a:buClr>
              <a:buSzPts val="1000"/>
              <a:buChar char="○"/>
              <a:defRPr sz="1000">
                <a:solidFill>
                  <a:srgbClr val="434343"/>
                </a:solidFill>
              </a:defRPr>
            </a:lvl8pPr>
            <a:lvl9pPr marL="4114800" lvl="8" indent="-292100" algn="l">
              <a:lnSpc>
                <a:spcPct val="115000"/>
              </a:lnSpc>
              <a:spcBef>
                <a:spcPts val="1600"/>
              </a:spcBef>
              <a:spcAft>
                <a:spcPts val="1600"/>
              </a:spcAft>
              <a:buClr>
                <a:srgbClr val="434343"/>
              </a:buClr>
              <a:buSzPts val="1000"/>
              <a:buChar char="■"/>
              <a:defRPr sz="1000">
                <a:solidFill>
                  <a:srgbClr val="434343"/>
                </a:solidFill>
              </a:defRPr>
            </a:lvl9pPr>
          </a:lstStyle>
          <a:p>
            <a:endParaRPr/>
          </a:p>
        </p:txBody>
      </p:sp>
      <p:sp>
        <p:nvSpPr>
          <p:cNvPr id="112" name="Google Shape;112;p15"/>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57735"/>
            <a:ext cx="8229600" cy="875111"/>
          </a:xfrm>
        </p:spPr>
        <p:txBody>
          <a:bodyPr/>
          <a:lstStyle>
            <a:lvl1pPr>
              <a:defRPr/>
            </a:lvl1pPr>
          </a:lstStyle>
          <a:p>
            <a:r>
              <a:rPr lang="en-US"/>
              <a:t>Title - Title Case, Calibri 28 </a:t>
            </a:r>
            <a:r>
              <a:rPr lang="en-US" err="1"/>
              <a:t>Pt</a:t>
            </a:r>
            <a:br>
              <a:rPr lang="en-US"/>
            </a:br>
            <a:r>
              <a:rPr lang="en-US"/>
              <a:t>2 Line Max</a:t>
            </a:r>
          </a:p>
        </p:txBody>
      </p:sp>
      <p:sp>
        <p:nvSpPr>
          <p:cNvPr id="7" name="Content Placeholder 2"/>
          <p:cNvSpPr>
            <a:spLocks noGrp="1"/>
          </p:cNvSpPr>
          <p:nvPr>
            <p:ph sz="half" idx="1"/>
          </p:nvPr>
        </p:nvSpPr>
        <p:spPr>
          <a:xfrm>
            <a:off x="459509" y="1046253"/>
            <a:ext cx="8224982" cy="3385337"/>
          </a:xfrm>
          <a:prstGeom prst="rect">
            <a:avLst/>
          </a:prstGeom>
        </p:spPr>
        <p:txBody>
          <a:bodyPr/>
          <a:lstStyle>
            <a:lvl1pPr>
              <a:lnSpc>
                <a:spcPts val="2880"/>
              </a:lnSpc>
              <a:defRPr sz="2400" b="0">
                <a:solidFill>
                  <a:schemeClr val="tx1"/>
                </a:solidFill>
              </a:defRPr>
            </a:lvl1pPr>
            <a:lvl2pPr>
              <a:defRPr sz="2000" b="0">
                <a:solidFill>
                  <a:schemeClr val="tx1"/>
                </a:solidFill>
              </a:defRPr>
            </a:lvl2pPr>
            <a:lvl3pPr>
              <a:defRPr sz="1800" b="0">
                <a:solidFill>
                  <a:schemeClr val="tx1"/>
                </a:solidFill>
              </a:defRPr>
            </a:lvl3pPr>
            <a:lvl4pPr>
              <a:defRPr sz="1600" b="0">
                <a:solidFill>
                  <a:schemeClr val="tx1"/>
                </a:solidFill>
              </a:defRPr>
            </a:lvl4pPr>
            <a:lvl5pPr>
              <a:defRPr sz="1400" b="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8"/>
          <p:cNvSpPr>
            <a:spLocks noGrp="1"/>
          </p:cNvSpPr>
          <p:nvPr>
            <p:ph type="body" sz="quarter" idx="12"/>
          </p:nvPr>
        </p:nvSpPr>
        <p:spPr>
          <a:xfrm>
            <a:off x="460185" y="4448175"/>
            <a:ext cx="8223631" cy="204788"/>
          </a:xfrm>
        </p:spPr>
        <p:txBody>
          <a:bodyPr/>
          <a:lstStyle>
            <a:lvl1pPr marL="0" indent="0">
              <a:lnSpc>
                <a:spcPct val="100000"/>
              </a:lnSpc>
              <a:spcBef>
                <a:spcPts val="0"/>
              </a:spcBef>
              <a:spcAft>
                <a:spcPts val="0"/>
              </a:spcAft>
              <a:buNone/>
              <a:defRPr sz="1000">
                <a:solidFill>
                  <a:srgbClr val="58676D"/>
                </a:solidFill>
              </a:defRPr>
            </a:lvl1pPr>
            <a:lvl2pPr marL="393700" indent="0">
              <a:lnSpc>
                <a:spcPct val="100000"/>
              </a:lnSpc>
              <a:spcBef>
                <a:spcPts val="0"/>
              </a:spcBef>
              <a:spcAft>
                <a:spcPts val="0"/>
              </a:spcAft>
              <a:buNone/>
              <a:defRPr/>
            </a:lvl2pPr>
            <a:lvl3pPr marL="749300" indent="0">
              <a:lnSpc>
                <a:spcPct val="100000"/>
              </a:lnSpc>
              <a:spcBef>
                <a:spcPts val="0"/>
              </a:spcBef>
              <a:spcAft>
                <a:spcPts val="0"/>
              </a:spcAft>
              <a:buNone/>
              <a:defRPr/>
            </a:lvl3pPr>
            <a:lvl4pPr marL="1092200" indent="0">
              <a:lnSpc>
                <a:spcPct val="100000"/>
              </a:lnSpc>
              <a:spcBef>
                <a:spcPts val="0"/>
              </a:spcBef>
              <a:spcAft>
                <a:spcPts val="0"/>
              </a:spcAft>
              <a:buNone/>
              <a:defRPr/>
            </a:lvl4pPr>
            <a:lvl5pPr marL="1371600" indent="0">
              <a:lnSpc>
                <a:spcPct val="100000"/>
              </a:lnSpc>
              <a:spcBef>
                <a:spcPts val="0"/>
              </a:spcBef>
              <a:spcAft>
                <a:spcPts val="0"/>
              </a:spcAft>
              <a:buNone/>
              <a:defRPr/>
            </a:lvl5pPr>
          </a:lstStyle>
          <a:p>
            <a:pPr lvl="0"/>
            <a:r>
              <a:rPr lang="en-US"/>
              <a:t>Click to edit Master text styles</a:t>
            </a:r>
          </a:p>
        </p:txBody>
      </p:sp>
    </p:spTree>
    <p:extLst>
      <p:ext uri="{BB962C8B-B14F-4D97-AF65-F5344CB8AC3E}">
        <p14:creationId xmlns:p14="http://schemas.microsoft.com/office/powerpoint/2010/main" val="195655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Divider Slide - Title Case, Calibri 36 </a:t>
            </a:r>
            <a:r>
              <a:rPr lang="en-US" err="1"/>
              <a:t>pt</a:t>
            </a:r>
            <a:br>
              <a:rPr lang="en-US"/>
            </a:br>
            <a:r>
              <a:rPr lang="en-US"/>
              <a:t>2 Line Max</a:t>
            </a:r>
          </a:p>
        </p:txBody>
      </p:sp>
    </p:spTree>
    <p:extLst>
      <p:ext uri="{BB962C8B-B14F-4D97-AF65-F5344CB8AC3E}">
        <p14:creationId xmlns:p14="http://schemas.microsoft.com/office/powerpoint/2010/main" val="172573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Full Page Ph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9144000" cy="5143500"/>
          </a:xfrm>
        </p:spPr>
        <p:txBody>
          <a:bodyPr lIns="274320" tIns="365760" rIns="91440" bIns="1280160" anchor="t" anchorCtr="0"/>
          <a:lstStyle>
            <a:lvl1pPr algn="l">
              <a:buNone/>
              <a:defRPr/>
            </a:lvl1pPr>
          </a:lstStyle>
          <a:p>
            <a:r>
              <a:rPr lang="en-US"/>
              <a:t>INSERT PHOTO HERE</a:t>
            </a:r>
          </a:p>
        </p:txBody>
      </p:sp>
      <p:sp>
        <p:nvSpPr>
          <p:cNvPr id="6" name="Title 1"/>
          <p:cNvSpPr>
            <a:spLocks noGrp="1"/>
          </p:cNvSpPr>
          <p:nvPr>
            <p:ph type="title" hasCustomPrompt="1"/>
          </p:nvPr>
        </p:nvSpPr>
        <p:spPr>
          <a:xfrm>
            <a:off x="5960787" y="1"/>
            <a:ext cx="2167128" cy="3672487"/>
          </a:xfrm>
          <a:solidFill>
            <a:schemeClr val="accent3">
              <a:alpha val="95000"/>
            </a:schemeClr>
          </a:solidFill>
        </p:spPr>
        <p:txBody>
          <a:bodyPr vert="horz" lIns="182880" tIns="182880" rIns="91440" bIns="182880" rtlCol="0" anchor="b" anchorCtr="0">
            <a:noAutofit/>
          </a:bodyPr>
          <a:lstStyle>
            <a:lvl1pPr algn="l" defTabSz="457200" rtl="0" eaLnBrk="1" latinLnBrk="0" hangingPunct="1">
              <a:lnSpc>
                <a:spcPct val="90000"/>
              </a:lnSpc>
              <a:spcBef>
                <a:spcPct val="0"/>
              </a:spcBef>
              <a:buNone/>
              <a:defRPr lang="en-US" sz="2800" b="0" kern="1200" dirty="0">
                <a:solidFill>
                  <a:schemeClr val="bg1"/>
                </a:solidFill>
                <a:latin typeface="Calibri"/>
                <a:ea typeface="+mj-ea"/>
                <a:cs typeface="Calibri"/>
              </a:defRPr>
            </a:lvl1pPr>
          </a:lstStyle>
          <a:p>
            <a:r>
              <a:rPr lang="en-US"/>
              <a:t>Title - Title Case, Calibri 28 </a:t>
            </a:r>
            <a:r>
              <a:rPr lang="en-US" err="1"/>
              <a:t>pt</a:t>
            </a:r>
            <a:br>
              <a:rPr lang="en-US"/>
            </a:br>
            <a:r>
              <a:rPr lang="en-US"/>
              <a:t>2 Line Max</a:t>
            </a:r>
          </a:p>
        </p:txBody>
      </p:sp>
    </p:spTree>
    <p:extLst>
      <p:ext uri="{BB962C8B-B14F-4D97-AF65-F5344CB8AC3E}">
        <p14:creationId xmlns:p14="http://schemas.microsoft.com/office/powerpoint/2010/main" val="61911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tiff"/><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tiff"/><Relationship Id="rId4" Type="http://schemas.openxmlformats.org/officeDocument/2006/relationships/image" Target="../media/image51.tiff"/></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5.xml"/><Relationship Id="rId5" Type="http://schemas.openxmlformats.org/officeDocument/2006/relationships/hyperlink" Target="https://material.io/guidelines/#introduction-principles" TargetMode="External"/><Relationship Id="rId4" Type="http://schemas.openxmlformats.org/officeDocument/2006/relationships/hyperlink" Target="https://developer.apple.com/ios/human-interface-guidelines/overview/design-principles/"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6.png"/><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61.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58.png"/><Relationship Id="rId1" Type="http://schemas.openxmlformats.org/officeDocument/2006/relationships/slideLayout" Target="../slideLayouts/slideLayout15.xml"/><Relationship Id="rId6" Type="http://schemas.openxmlformats.org/officeDocument/2006/relationships/image" Target="../media/image57.png"/><Relationship Id="rId5" Type="http://schemas.openxmlformats.org/officeDocument/2006/relationships/image" Target="../media/image51.tiff"/><Relationship Id="rId4" Type="http://schemas.openxmlformats.org/officeDocument/2006/relationships/image" Target="../media/image5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1.tiff"/><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9.tiff"/><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62.png"/><Relationship Id="rId1" Type="http://schemas.openxmlformats.org/officeDocument/2006/relationships/slideLayout" Target="../slideLayouts/slideLayout1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65.png"/><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tiff"/><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2.tiff"/><Relationship Id="rId1" Type="http://schemas.openxmlformats.org/officeDocument/2006/relationships/slideLayout" Target="../slideLayouts/slideLayout15.xml"/><Relationship Id="rId5" Type="http://schemas.openxmlformats.org/officeDocument/2006/relationships/image" Target="../media/image69.tiff"/><Relationship Id="rId4" Type="http://schemas.openxmlformats.org/officeDocument/2006/relationships/image" Target="../media/image5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image" Target="../media/image71.png"/><Relationship Id="rId5" Type="http://schemas.openxmlformats.org/officeDocument/2006/relationships/image" Target="../media/image57.png"/><Relationship Id="rId4" Type="http://schemas.openxmlformats.org/officeDocument/2006/relationships/image" Target="../media/image52.tiff"/></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9.tiff"/><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73.png"/><Relationship Id="rId1" Type="http://schemas.openxmlformats.org/officeDocument/2006/relationships/slideLayout" Target="../slideLayouts/slideLayout15.xml"/><Relationship Id="rId6" Type="http://schemas.openxmlformats.org/officeDocument/2006/relationships/image" Target="../media/image57.png"/><Relationship Id="rId5" Type="http://schemas.openxmlformats.org/officeDocument/2006/relationships/image" Target="../media/image50.tiff"/><Relationship Id="rId4" Type="http://schemas.openxmlformats.org/officeDocument/2006/relationships/image" Target="../media/image74.png"/></Relationships>
</file>

<file path=ppt/slides/_rels/slide75.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image" Target="../media/image75.png"/><Relationship Id="rId1" Type="http://schemas.openxmlformats.org/officeDocument/2006/relationships/slideLayout" Target="../slideLayouts/slideLayout15.xml"/><Relationship Id="rId5" Type="http://schemas.openxmlformats.org/officeDocument/2006/relationships/image" Target="../media/image57.png"/><Relationship Id="rId4" Type="http://schemas.openxmlformats.org/officeDocument/2006/relationships/image" Target="../media/image69.tiff"/></Relationships>
</file>

<file path=ppt/slides/_rels/slide7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76.png"/><Relationship Id="rId7" Type="http://schemas.openxmlformats.org/officeDocument/2006/relationships/image" Target="../media/image51.tiff"/><Relationship Id="rId2" Type="http://schemas.openxmlformats.org/officeDocument/2006/relationships/notesSlide" Target="../notesSlides/notesSlide52.xml"/><Relationship Id="rId1" Type="http://schemas.openxmlformats.org/officeDocument/2006/relationships/slideLayout" Target="../slideLayouts/slideLayout1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69.tiff"/></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tiff"/><Relationship Id="rId7" Type="http://schemas.openxmlformats.org/officeDocument/2006/relationships/image" Target="../media/image69.tiff"/><Relationship Id="rId2" Type="http://schemas.openxmlformats.org/officeDocument/2006/relationships/notesSlide" Target="../notesSlides/notesSlide54.xml"/><Relationship Id="rId1" Type="http://schemas.openxmlformats.org/officeDocument/2006/relationships/slideLayout" Target="../slideLayouts/slideLayout15.xml"/><Relationship Id="rId6" Type="http://schemas.openxmlformats.org/officeDocument/2006/relationships/image" Target="../media/image50.tiff"/><Relationship Id="rId5" Type="http://schemas.openxmlformats.org/officeDocument/2006/relationships/image" Target="../media/image81.png"/><Relationship Id="rId4" Type="http://schemas.openxmlformats.org/officeDocument/2006/relationships/image" Target="../media/image80.png"/></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5.xml"/><Relationship Id="rId1" Type="http://schemas.openxmlformats.org/officeDocument/2006/relationships/slideLayout" Target="../slideLayouts/slideLayout15.xml"/><Relationship Id="rId4" Type="http://schemas.openxmlformats.org/officeDocument/2006/relationships/image" Target="../media/image66.tif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2.tiff"/><Relationship Id="rId7" Type="http://schemas.openxmlformats.org/officeDocument/2006/relationships/image" Target="../media/image83.png"/><Relationship Id="rId2" Type="http://schemas.openxmlformats.org/officeDocument/2006/relationships/notesSlide" Target="../notesSlides/notesSlide57.xml"/><Relationship Id="rId1" Type="http://schemas.openxmlformats.org/officeDocument/2006/relationships/slideLayout" Target="../slideLayouts/slideLayout15.xml"/><Relationship Id="rId6" Type="http://schemas.openxmlformats.org/officeDocument/2006/relationships/image" Target="../media/image68.png"/><Relationship Id="rId5" Type="http://schemas.openxmlformats.org/officeDocument/2006/relationships/image" Target="../media/image80.png"/><Relationship Id="rId10" Type="http://schemas.openxmlformats.org/officeDocument/2006/relationships/image" Target="../media/image86.png"/><Relationship Id="rId4" Type="http://schemas.openxmlformats.org/officeDocument/2006/relationships/image" Target="../media/image69.tiff"/><Relationship Id="rId9" Type="http://schemas.openxmlformats.org/officeDocument/2006/relationships/image" Target="../media/image85.png"/></Relationships>
</file>

<file path=ppt/slides/_rels/slide8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49.tiff"/><Relationship Id="rId7" Type="http://schemas.openxmlformats.org/officeDocument/2006/relationships/image" Target="../media/image90.png"/><Relationship Id="rId2" Type="http://schemas.openxmlformats.org/officeDocument/2006/relationships/notesSlide" Target="../notesSlides/notesSlide58.xml"/><Relationship Id="rId1" Type="http://schemas.openxmlformats.org/officeDocument/2006/relationships/slideLayout" Target="../slideLayouts/slideLayout1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92.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3" Type="http://schemas.openxmlformats.org/officeDocument/2006/relationships/image" Target="../media/image52.tiff"/><Relationship Id="rId7" Type="http://schemas.openxmlformats.org/officeDocument/2006/relationships/image" Target="../media/image51.tiff"/><Relationship Id="rId2" Type="http://schemas.openxmlformats.org/officeDocument/2006/relationships/image" Target="../media/image93.png"/><Relationship Id="rId1" Type="http://schemas.openxmlformats.org/officeDocument/2006/relationships/slideLayout" Target="../slideLayouts/slideLayout15.xml"/><Relationship Id="rId6" Type="http://schemas.openxmlformats.org/officeDocument/2006/relationships/image" Target="../media/image95.png"/><Relationship Id="rId5" Type="http://schemas.openxmlformats.org/officeDocument/2006/relationships/image" Target="../media/image57.png"/><Relationship Id="rId4" Type="http://schemas.openxmlformats.org/officeDocument/2006/relationships/image" Target="../media/image94.png"/></Relationships>
</file>

<file path=ppt/slides/_rels/slide8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52.tiff"/><Relationship Id="rId1" Type="http://schemas.openxmlformats.org/officeDocument/2006/relationships/slideLayout" Target="../slideLayouts/slideLayout15.xml"/><Relationship Id="rId6" Type="http://schemas.openxmlformats.org/officeDocument/2006/relationships/image" Target="../media/image57.png"/><Relationship Id="rId5" Type="http://schemas.openxmlformats.org/officeDocument/2006/relationships/image" Target="../media/image96.png"/><Relationship Id="rId4" Type="http://schemas.openxmlformats.org/officeDocument/2006/relationships/image" Target="../media/image73.png"/></Relationships>
</file>

<file path=ppt/slides/_rels/slide8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97.png"/><Relationship Id="rId1" Type="http://schemas.openxmlformats.org/officeDocument/2006/relationships/slideLayout" Target="../slideLayouts/slideLayout15.xml"/><Relationship Id="rId6" Type="http://schemas.openxmlformats.org/officeDocument/2006/relationships/image" Target="../media/image57.png"/><Relationship Id="rId5" Type="http://schemas.openxmlformats.org/officeDocument/2006/relationships/image" Target="../media/image66.tiff"/><Relationship Id="rId4" Type="http://schemas.openxmlformats.org/officeDocument/2006/relationships/image" Target="../media/image98.png"/></Relationships>
</file>

<file path=ppt/slides/_rels/slide87.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image" Target="../media/image99.png"/><Relationship Id="rId1" Type="http://schemas.openxmlformats.org/officeDocument/2006/relationships/slideLayout" Target="../slideLayouts/slideLayout17.xml"/><Relationship Id="rId4" Type="http://schemas.openxmlformats.org/officeDocument/2006/relationships/image" Target="../media/image51.tif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61.xml"/><Relationship Id="rId1" Type="http://schemas.openxmlformats.org/officeDocument/2006/relationships/slideLayout" Target="../slideLayouts/slideLayout15.xml"/><Relationship Id="rId5" Type="http://schemas.openxmlformats.org/officeDocument/2006/relationships/image" Target="../media/image101.png"/><Relationship Id="rId4" Type="http://schemas.openxmlformats.org/officeDocument/2006/relationships/image" Target="../media/image100.png"/></Relationships>
</file>

<file path=ppt/slides/_rels/slide91.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62.xml"/><Relationship Id="rId1" Type="http://schemas.openxmlformats.org/officeDocument/2006/relationships/slideLayout" Target="../slideLayouts/slideLayout15.xml"/><Relationship Id="rId5" Type="http://schemas.openxmlformats.org/officeDocument/2006/relationships/image" Target="../media/image90.png"/><Relationship Id="rId4" Type="http://schemas.openxmlformats.org/officeDocument/2006/relationships/image" Target="../media/image57.png"/></Relationships>
</file>

<file path=ppt/slides/_rels/slide9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3.xml"/><Relationship Id="rId1" Type="http://schemas.openxmlformats.org/officeDocument/2006/relationships/slideLayout" Target="../slideLayouts/slideLayout15.xml"/><Relationship Id="rId4" Type="http://schemas.openxmlformats.org/officeDocument/2006/relationships/image" Target="../media/image51.tif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103.png"/><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9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104.tiff"/><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9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tiff"/><Relationship Id="rId1" Type="http://schemas.openxmlformats.org/officeDocument/2006/relationships/slideLayout" Target="../slideLayouts/slideLayout15.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tiff"/></Relationships>
</file>

<file path=ppt/slides/_rels/slide9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4.xml"/><Relationship Id="rId1" Type="http://schemas.openxmlformats.org/officeDocument/2006/relationships/slideLayout" Target="../slideLayouts/slideLayout15.xml"/><Relationship Id="rId6" Type="http://schemas.openxmlformats.org/officeDocument/2006/relationships/image" Target="../media/image57.png"/><Relationship Id="rId5" Type="http://schemas.openxmlformats.org/officeDocument/2006/relationships/image" Target="../media/image52.tiff"/><Relationship Id="rId4" Type="http://schemas.openxmlformats.org/officeDocument/2006/relationships/image" Target="../media/image109.png"/></Relationships>
</file>

<file path=ppt/slides/_rels/slide9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5.xml"/><Relationship Id="rId1" Type="http://schemas.openxmlformats.org/officeDocument/2006/relationships/slideLayout" Target="../slideLayouts/slideLayout15.xml"/><Relationship Id="rId5" Type="http://schemas.openxmlformats.org/officeDocument/2006/relationships/image" Target="../media/image57.png"/><Relationship Id="rId4" Type="http://schemas.openxmlformats.org/officeDocument/2006/relationships/image" Target="../media/image50.tif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6.xml"/><Relationship Id="rId5" Type="http://schemas.openxmlformats.org/officeDocument/2006/relationships/image" Target="../media/image112.png"/><Relationship Id="rId4" Type="http://schemas.openxmlformats.org/officeDocument/2006/relationships/image" Target="../media/image111.pn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0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hyperlink" Target="mailto:susrobson@gmail.com" TargetMode="External"/><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1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Susie Robson</a:t>
            </a:r>
            <a:endParaRPr/>
          </a:p>
        </p:txBody>
      </p:sp>
      <p:sp>
        <p:nvSpPr>
          <p:cNvPr id="118" name="Google Shape;118;p16"/>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Portfolio Review</a:t>
            </a:r>
            <a:endParaRPr dirty="0"/>
          </a:p>
          <a:p>
            <a:pPr marL="0" lvl="0" indent="0" algn="ctr" rtl="0">
              <a:spcBef>
                <a:spcPts val="0"/>
              </a:spcBef>
              <a:spcAft>
                <a:spcPts val="0"/>
              </a:spcAft>
              <a:buNone/>
            </a:pPr>
            <a:r>
              <a:rPr lang="en" dirty="0"/>
              <a:t>2024</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About me</a:t>
            </a:r>
            <a:endParaRPr/>
          </a:p>
        </p:txBody>
      </p:sp>
      <p:sp>
        <p:nvSpPr>
          <p:cNvPr id="124" name="Google Shape;124;p17"/>
          <p:cNvSpPr txBox="1">
            <a:spLocks noGrp="1"/>
          </p:cNvSpPr>
          <p:nvPr>
            <p:ph type="body" idx="1"/>
          </p:nvPr>
        </p:nvSpPr>
        <p:spPr>
          <a:xfrm>
            <a:off x="311700" y="1315900"/>
            <a:ext cx="3893700" cy="3784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Arial"/>
              <a:buChar char="●"/>
            </a:pPr>
            <a:r>
              <a:rPr lang="en" sz="1400">
                <a:latin typeface="Arial"/>
                <a:ea typeface="Arial"/>
                <a:cs typeface="Arial"/>
                <a:sym typeface="Arial"/>
              </a:rPr>
              <a:t>Deep and proven expertise in all aspects of UX research methodologies to improve the User Experience. </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Skilled in facilitating the Design Thinking process that begins with Discovery and leads to Solutioning. </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Prefers a collaborative environment and excels in mentoring/training others.</a:t>
            </a:r>
            <a:endParaRPr sz="1400">
              <a:latin typeface="Arial"/>
              <a:ea typeface="Arial"/>
              <a:cs typeface="Arial"/>
              <a:sym typeface="Arial"/>
            </a:endParaRPr>
          </a:p>
        </p:txBody>
      </p:sp>
      <p:pic>
        <p:nvPicPr>
          <p:cNvPr id="125" name="Google Shape;125;p17"/>
          <p:cNvPicPr preferRelativeResize="0"/>
          <p:nvPr/>
        </p:nvPicPr>
        <p:blipFill>
          <a:blip r:embed="rId3">
            <a:alphaModFix/>
          </a:blip>
          <a:stretch>
            <a:fillRect/>
          </a:stretch>
        </p:blipFill>
        <p:spPr>
          <a:xfrm>
            <a:off x="4205332" y="0"/>
            <a:ext cx="4938667"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Portfolio samples</a:t>
            </a:r>
            <a:endParaRPr/>
          </a:p>
        </p:txBody>
      </p:sp>
      <p:sp>
        <p:nvSpPr>
          <p:cNvPr id="131" name="Google Shape;131;p18"/>
          <p:cNvSpPr txBox="1">
            <a:spLocks noGrp="1"/>
          </p:cNvSpPr>
          <p:nvPr>
            <p:ph type="title"/>
          </p:nvPr>
        </p:nvSpPr>
        <p:spPr>
          <a:xfrm>
            <a:off x="430800" y="3566100"/>
            <a:ext cx="8282400" cy="1516500"/>
          </a:xfrm>
          <a:prstGeom prst="rect">
            <a:avLst/>
          </a:prstGeom>
        </p:spPr>
        <p:txBody>
          <a:bodyPr spcFirstLastPara="1" wrap="square" lIns="91425" tIns="91425" rIns="91425" bIns="91425" anchor="ctr" anchorCtr="0">
            <a:noAutofit/>
          </a:bodyPr>
          <a:lstStyle/>
          <a:p>
            <a:pPr marL="457200" lvl="0" indent="-457200" algn="l" rtl="0">
              <a:spcBef>
                <a:spcPts val="0"/>
              </a:spcBef>
              <a:spcAft>
                <a:spcPts val="0"/>
              </a:spcAft>
              <a:buClr>
                <a:srgbClr val="000000"/>
              </a:buClr>
              <a:buSzPts val="3600"/>
              <a:buAutoNum type="arabicPeriod"/>
            </a:pPr>
            <a:r>
              <a:rPr lang="en" dirty="0">
                <a:solidFill>
                  <a:srgbClr val="000000"/>
                </a:solidFill>
              </a:rPr>
              <a:t>Design Thinking Workshop (DTW)</a:t>
            </a:r>
            <a:endParaRPr dirty="0">
              <a:solidFill>
                <a:srgbClr val="000000"/>
              </a:solidFill>
            </a:endParaRPr>
          </a:p>
          <a:p>
            <a:pPr marL="457200" lvl="0" indent="-457200" algn="l" rtl="0">
              <a:spcBef>
                <a:spcPts val="0"/>
              </a:spcBef>
              <a:spcAft>
                <a:spcPts val="0"/>
              </a:spcAft>
              <a:buClr>
                <a:srgbClr val="000000"/>
              </a:buClr>
              <a:buSzPts val="3600"/>
              <a:buAutoNum type="arabicPeriod"/>
            </a:pPr>
            <a:r>
              <a:rPr lang="en" dirty="0">
                <a:solidFill>
                  <a:srgbClr val="000000"/>
                </a:solidFill>
              </a:rPr>
              <a:t>Design and Usability Testing Project</a:t>
            </a:r>
            <a:endParaRPr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First Project: Design Thinking Workshop</a:t>
            </a:r>
            <a:endParaRPr/>
          </a:p>
        </p:txBody>
      </p:sp>
      <p:pic>
        <p:nvPicPr>
          <p:cNvPr id="137" name="Google Shape;137;p19"/>
          <p:cNvPicPr preferRelativeResize="0"/>
          <p:nvPr/>
        </p:nvPicPr>
        <p:blipFill>
          <a:blip r:embed="rId3">
            <a:alphaModFix/>
          </a:blip>
          <a:stretch>
            <a:fillRect/>
          </a:stretch>
        </p:blipFill>
        <p:spPr>
          <a:xfrm>
            <a:off x="3690254" y="3280892"/>
            <a:ext cx="1592945" cy="1584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0"/>
          <p:cNvPicPr preferRelativeResize="0"/>
          <p:nvPr/>
        </p:nvPicPr>
        <p:blipFill>
          <a:blip r:embed="rId3">
            <a:alphaModFix/>
          </a:blip>
          <a:stretch>
            <a:fillRect/>
          </a:stretch>
        </p:blipFill>
        <p:spPr>
          <a:xfrm>
            <a:off x="6151183" y="0"/>
            <a:ext cx="2992818" cy="5143500"/>
          </a:xfrm>
          <a:prstGeom prst="rect">
            <a:avLst/>
          </a:prstGeom>
          <a:noFill/>
          <a:ln>
            <a:noFill/>
          </a:ln>
        </p:spPr>
      </p:pic>
      <p:sp>
        <p:nvSpPr>
          <p:cNvPr id="143" name="Google Shape;143;p2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Design Thinking Workshops (DTW)</a:t>
            </a:r>
            <a:endParaRPr dirty="0"/>
          </a:p>
        </p:txBody>
      </p:sp>
      <p:sp>
        <p:nvSpPr>
          <p:cNvPr id="144" name="Google Shape;144;p20"/>
          <p:cNvSpPr txBox="1">
            <a:spLocks noGrp="1"/>
          </p:cNvSpPr>
          <p:nvPr>
            <p:ph type="body" idx="1"/>
          </p:nvPr>
        </p:nvSpPr>
        <p:spPr>
          <a:xfrm>
            <a:off x="311700" y="1618199"/>
            <a:ext cx="4946700" cy="2202925"/>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latin typeface="Arial"/>
                <a:ea typeface="Arial"/>
                <a:cs typeface="Arial"/>
                <a:sym typeface="Arial"/>
              </a:rPr>
              <a:t>I introduced DTWs into the company in 2014 and have updated the process throughout that time. In 2019, I put together a template with scripts for others to use. </a:t>
            </a:r>
          </a:p>
          <a:p>
            <a:pPr marL="0" lvl="0" indent="0" algn="l" rtl="0">
              <a:spcBef>
                <a:spcPts val="0"/>
              </a:spcBef>
              <a:spcAft>
                <a:spcPts val="1600"/>
              </a:spcAft>
              <a:buNone/>
            </a:pPr>
            <a:r>
              <a:rPr lang="en" dirty="0">
                <a:latin typeface="Arial"/>
                <a:ea typeface="Arial"/>
                <a:cs typeface="Arial"/>
                <a:sym typeface="Arial"/>
              </a:rPr>
              <a:t>As interest grew, a </a:t>
            </a:r>
            <a:r>
              <a:rPr lang="en" dirty="0" err="1">
                <a:latin typeface="Arial"/>
                <a:ea typeface="Arial"/>
                <a:cs typeface="Arial"/>
                <a:sym typeface="Arial"/>
              </a:rPr>
              <a:t>collea</a:t>
            </a:r>
            <a:r>
              <a:rPr lang="en-US" dirty="0" err="1">
                <a:latin typeface="Arial"/>
                <a:ea typeface="Arial"/>
                <a:cs typeface="Arial"/>
                <a:sym typeface="Arial"/>
              </a:rPr>
              <a:t>gu</a:t>
            </a:r>
            <a:r>
              <a:rPr lang="en" dirty="0">
                <a:latin typeface="Arial"/>
                <a:ea typeface="Arial"/>
                <a:cs typeface="Arial"/>
                <a:sym typeface="Arial"/>
              </a:rPr>
              <a:t>e and I put together a training program for Design Thinking and Design Thinking Workshops and traveled to our offices around the world to present the training.</a:t>
            </a:r>
            <a:endParaRPr dirty="0">
              <a:latin typeface="Arial"/>
              <a:ea typeface="Arial"/>
              <a:cs typeface="Arial"/>
              <a:sym typeface="Arial"/>
            </a:endParaRPr>
          </a:p>
        </p:txBody>
      </p:sp>
      <p:pic>
        <p:nvPicPr>
          <p:cNvPr id="147" name="Google Shape;147;p20"/>
          <p:cNvPicPr preferRelativeResize="0"/>
          <p:nvPr/>
        </p:nvPicPr>
        <p:blipFill>
          <a:blip r:embed="rId4">
            <a:alphaModFix/>
          </a:blip>
          <a:stretch>
            <a:fillRect/>
          </a:stretch>
        </p:blipFill>
        <p:spPr>
          <a:xfrm>
            <a:off x="5640050" y="1322350"/>
            <a:ext cx="2511450" cy="2498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210823" y="0"/>
            <a:ext cx="4114200" cy="69081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DTW Process</a:t>
            </a:r>
            <a:endParaRPr dirty="0"/>
          </a:p>
        </p:txBody>
      </p:sp>
      <p:pic>
        <p:nvPicPr>
          <p:cNvPr id="457" name="Google Shape;457;p62"/>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58" name="Google Shape;458;p62"/>
          <p:cNvPicPr preferRelativeResize="0"/>
          <p:nvPr/>
        </p:nvPicPr>
        <p:blipFill>
          <a:blip r:embed="rId4">
            <a:alphaModFix/>
          </a:blip>
          <a:stretch>
            <a:fillRect/>
          </a:stretch>
        </p:blipFill>
        <p:spPr>
          <a:xfrm>
            <a:off x="210823" y="548640"/>
            <a:ext cx="6294480" cy="4594861"/>
          </a:xfrm>
          <a:prstGeom prst="rect">
            <a:avLst/>
          </a:prstGeom>
          <a:noFill/>
          <a:ln>
            <a:noFill/>
          </a:ln>
        </p:spPr>
      </p:pic>
    </p:spTree>
    <p:extLst>
      <p:ext uri="{BB962C8B-B14F-4D97-AF65-F5344CB8AC3E}">
        <p14:creationId xmlns:p14="http://schemas.microsoft.com/office/powerpoint/2010/main" val="1790922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3"/>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Agendas</a:t>
            </a:r>
            <a:endParaRPr/>
          </a:p>
        </p:txBody>
      </p:sp>
      <p:pic>
        <p:nvPicPr>
          <p:cNvPr id="464" name="Google Shape;464;p63"/>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65" name="Google Shape;465;p63"/>
          <p:cNvPicPr preferRelativeResize="0"/>
          <p:nvPr/>
        </p:nvPicPr>
        <p:blipFill>
          <a:blip r:embed="rId4">
            <a:alphaModFix/>
          </a:blip>
          <a:stretch>
            <a:fillRect/>
          </a:stretch>
        </p:blipFill>
        <p:spPr>
          <a:xfrm>
            <a:off x="2151700" y="0"/>
            <a:ext cx="4786649" cy="5191549"/>
          </a:xfrm>
          <a:prstGeom prst="rect">
            <a:avLst/>
          </a:prstGeom>
          <a:noFill/>
          <a:ln>
            <a:noFill/>
          </a:ln>
        </p:spPr>
      </p:pic>
    </p:spTree>
    <p:extLst>
      <p:ext uri="{BB962C8B-B14F-4D97-AF65-F5344CB8AC3E}">
        <p14:creationId xmlns:p14="http://schemas.microsoft.com/office/powerpoint/2010/main" val="283762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0"/>
          <p:cNvPicPr preferRelativeResize="0"/>
          <p:nvPr/>
        </p:nvPicPr>
        <p:blipFill>
          <a:blip r:embed="rId3">
            <a:alphaModFix/>
          </a:blip>
          <a:stretch>
            <a:fillRect/>
          </a:stretch>
        </p:blipFill>
        <p:spPr>
          <a:xfrm>
            <a:off x="6151183" y="0"/>
            <a:ext cx="2992818" cy="5143500"/>
          </a:xfrm>
          <a:prstGeom prst="rect">
            <a:avLst/>
          </a:prstGeom>
          <a:noFill/>
          <a:ln>
            <a:noFill/>
          </a:ln>
        </p:spPr>
      </p:pic>
      <p:sp>
        <p:nvSpPr>
          <p:cNvPr id="143" name="Google Shape;143;p2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IDMS</a:t>
            </a:r>
            <a:endParaRPr/>
          </a:p>
        </p:txBody>
      </p:sp>
      <p:sp>
        <p:nvSpPr>
          <p:cNvPr id="144" name="Google Shape;144;p20"/>
          <p:cNvSpPr txBox="1">
            <a:spLocks noGrp="1"/>
          </p:cNvSpPr>
          <p:nvPr>
            <p:ph type="body" idx="1"/>
          </p:nvPr>
        </p:nvSpPr>
        <p:spPr>
          <a:xfrm>
            <a:off x="311700" y="1618200"/>
            <a:ext cx="4946700" cy="1405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This Discovery workshop targeted a frozen product that the team wanted to revive. The goal was to identify the area where we could make the biggest impact.</a:t>
            </a:r>
            <a:endParaRPr>
              <a:latin typeface="Arial"/>
              <a:ea typeface="Arial"/>
              <a:cs typeface="Arial"/>
              <a:sym typeface="Arial"/>
            </a:endParaRPr>
          </a:p>
        </p:txBody>
      </p:sp>
      <p:sp>
        <p:nvSpPr>
          <p:cNvPr id="145" name="Google Shape;145;p20"/>
          <p:cNvSpPr txBox="1">
            <a:spLocks noGrp="1"/>
          </p:cNvSpPr>
          <p:nvPr>
            <p:ph type="body" idx="1"/>
          </p:nvPr>
        </p:nvSpPr>
        <p:spPr>
          <a:xfrm>
            <a:off x="311700" y="2722826"/>
            <a:ext cx="2808000" cy="20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Day 1: Discovery</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Intro to DT</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Hopes and Fears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Personas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Empathy Mapping</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Barriers to Outcomes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AS IS Scenarios and Workflows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Pain Points</a:t>
            </a:r>
            <a:endParaRPr>
              <a:latin typeface="Arial"/>
              <a:ea typeface="Arial"/>
              <a:cs typeface="Arial"/>
              <a:sym typeface="Arial"/>
            </a:endParaRPr>
          </a:p>
        </p:txBody>
      </p:sp>
      <p:sp>
        <p:nvSpPr>
          <p:cNvPr id="146" name="Google Shape;146;p20"/>
          <p:cNvSpPr txBox="1">
            <a:spLocks noGrp="1"/>
          </p:cNvSpPr>
          <p:nvPr>
            <p:ph type="body" idx="1"/>
          </p:nvPr>
        </p:nvSpPr>
        <p:spPr>
          <a:xfrm>
            <a:off x="3015600" y="2722825"/>
            <a:ext cx="3104700" cy="221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Day 2: Solutioning</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Playback of Day 1</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Big Idea Vignettes/Future Vision</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TO BE Scenarios and Workflows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Hills (Who What Wow)</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Risks and Assumptions</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Next Steps/Action Items</a:t>
            </a:r>
            <a:endParaRPr>
              <a:latin typeface="Arial"/>
              <a:ea typeface="Arial"/>
              <a:cs typeface="Arial"/>
              <a:sym typeface="Arial"/>
            </a:endParaRPr>
          </a:p>
        </p:txBody>
      </p:sp>
      <p:pic>
        <p:nvPicPr>
          <p:cNvPr id="147" name="Google Shape;147;p20"/>
          <p:cNvPicPr preferRelativeResize="0"/>
          <p:nvPr/>
        </p:nvPicPr>
        <p:blipFill>
          <a:blip r:embed="rId4">
            <a:alphaModFix/>
          </a:blip>
          <a:stretch>
            <a:fillRect/>
          </a:stretch>
        </p:blipFill>
        <p:spPr>
          <a:xfrm>
            <a:off x="5640050" y="1322350"/>
            <a:ext cx="2511450" cy="2498775"/>
          </a:xfrm>
          <a:prstGeom prst="rect">
            <a:avLst/>
          </a:prstGeom>
          <a:noFill/>
          <a:ln>
            <a:noFill/>
          </a:ln>
        </p:spPr>
      </p:pic>
    </p:spTree>
    <p:extLst>
      <p:ext uri="{BB962C8B-B14F-4D97-AF65-F5344CB8AC3E}">
        <p14:creationId xmlns:p14="http://schemas.microsoft.com/office/powerpoint/2010/main" val="762154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p:cNvPicPr preferRelativeResize="0"/>
          <p:nvPr/>
        </p:nvPicPr>
        <p:blipFill rotWithShape="1">
          <a:blip r:embed="rId3">
            <a:alphaModFix/>
          </a:blip>
          <a:srcRect t="8137" b="8137"/>
          <a:stretch/>
        </p:blipFill>
        <p:spPr>
          <a:xfrm>
            <a:off x="3047650" y="0"/>
            <a:ext cx="6204500" cy="5234750"/>
          </a:xfrm>
          <a:prstGeom prst="rect">
            <a:avLst/>
          </a:prstGeom>
          <a:noFill/>
          <a:ln>
            <a:noFill/>
          </a:ln>
        </p:spPr>
      </p:pic>
      <p:sp>
        <p:nvSpPr>
          <p:cNvPr id="153" name="Google Shape;153;p21"/>
          <p:cNvSpPr txBox="1">
            <a:spLocks noGrp="1"/>
          </p:cNvSpPr>
          <p:nvPr>
            <p:ph type="title"/>
          </p:nvPr>
        </p:nvSpPr>
        <p:spPr>
          <a:xfrm>
            <a:off x="185350" y="679625"/>
            <a:ext cx="2683200" cy="1042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Intro to Design Thinking</a:t>
            </a:r>
            <a:endParaRPr/>
          </a:p>
        </p:txBody>
      </p:sp>
      <p:sp>
        <p:nvSpPr>
          <p:cNvPr id="154" name="Google Shape;154;p21"/>
          <p:cNvSpPr txBox="1">
            <a:spLocks noGrp="1"/>
          </p:cNvSpPr>
          <p:nvPr>
            <p:ph type="body" idx="1"/>
          </p:nvPr>
        </p:nvSpPr>
        <p:spPr>
          <a:xfrm>
            <a:off x="185350" y="1798300"/>
            <a:ext cx="2683200" cy="2540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Design Thinking was new so we spent some time talking about what Design Thinking is and why it is important.</a:t>
            </a:r>
            <a:endParaRPr>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2"/>
          <p:cNvPicPr preferRelativeResize="0"/>
          <p:nvPr/>
        </p:nvPicPr>
        <p:blipFill rotWithShape="1">
          <a:blip r:embed="rId3">
            <a:alphaModFix/>
          </a:blip>
          <a:srcRect l="3104" r="3113"/>
          <a:stretch/>
        </p:blipFill>
        <p:spPr>
          <a:xfrm>
            <a:off x="2286100" y="0"/>
            <a:ext cx="6857899"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Terminology</a:t>
            </a:r>
            <a:endParaRPr/>
          </a:p>
        </p:txBody>
      </p:sp>
      <p:sp>
        <p:nvSpPr>
          <p:cNvPr id="165" name="Google Shape;165;p23"/>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We chose to follow the IBM method of Design Thinking though there are other methods to choose from.</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This Design Thinking framework uses new terminology so we introduced some of the most used terms that we would be using:</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Hills, Personas, and Playbacks</a:t>
            </a:r>
            <a:endParaRPr>
              <a:latin typeface="Arial"/>
              <a:ea typeface="Arial"/>
              <a:cs typeface="Arial"/>
              <a:sym typeface="Arial"/>
            </a:endParaRPr>
          </a:p>
        </p:txBody>
      </p:sp>
      <p:pic>
        <p:nvPicPr>
          <p:cNvPr id="166" name="Google Shape;166;p23"/>
          <p:cNvPicPr preferRelativeResize="0"/>
          <p:nvPr/>
        </p:nvPicPr>
        <p:blipFill>
          <a:blip r:embed="rId3">
            <a:alphaModFix/>
          </a:blip>
          <a:stretch>
            <a:fillRect/>
          </a:stretch>
        </p:blipFill>
        <p:spPr>
          <a:xfrm>
            <a:off x="3849050" y="176200"/>
            <a:ext cx="4743450" cy="4791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4"/>
          <p:cNvPicPr preferRelativeResize="0"/>
          <p:nvPr/>
        </p:nvPicPr>
        <p:blipFill>
          <a:blip r:embed="rId3">
            <a:alphaModFix/>
          </a:blip>
          <a:stretch>
            <a:fillRect/>
          </a:stretch>
        </p:blipFill>
        <p:spPr>
          <a:xfrm>
            <a:off x="4810788" y="2875400"/>
            <a:ext cx="4124325" cy="2305050"/>
          </a:xfrm>
          <a:prstGeom prst="rect">
            <a:avLst/>
          </a:prstGeom>
          <a:noFill/>
          <a:ln>
            <a:noFill/>
          </a:ln>
        </p:spPr>
      </p:pic>
      <p:pic>
        <p:nvPicPr>
          <p:cNvPr id="172" name="Google Shape;172;p24"/>
          <p:cNvPicPr preferRelativeResize="0"/>
          <p:nvPr/>
        </p:nvPicPr>
        <p:blipFill>
          <a:blip r:embed="rId4">
            <a:alphaModFix/>
          </a:blip>
          <a:stretch>
            <a:fillRect/>
          </a:stretch>
        </p:blipFill>
        <p:spPr>
          <a:xfrm>
            <a:off x="2351850" y="2424163"/>
            <a:ext cx="2756288" cy="2756288"/>
          </a:xfrm>
          <a:prstGeom prst="rect">
            <a:avLst/>
          </a:prstGeom>
          <a:noFill/>
          <a:ln>
            <a:noFill/>
          </a:ln>
        </p:spPr>
      </p:pic>
      <p:sp>
        <p:nvSpPr>
          <p:cNvPr id="173" name="Google Shape;173;p24"/>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Hopes and Fears</a:t>
            </a:r>
            <a:endParaRPr/>
          </a:p>
        </p:txBody>
      </p:sp>
      <p:sp>
        <p:nvSpPr>
          <p:cNvPr id="174" name="Google Shape;174;p24"/>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Brainstorming exercise to identify:</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What are the outcomes you want to achieve for this project?</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What are the outcomes you want to achieve for this workshop?</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What are your hopes and fears?</a:t>
            </a:r>
            <a:endParaRPr>
              <a:latin typeface="Arial"/>
              <a:ea typeface="Arial"/>
              <a:cs typeface="Arial"/>
              <a:sym typeface="Arial"/>
            </a:endParaRPr>
          </a:p>
        </p:txBody>
      </p:sp>
      <p:pic>
        <p:nvPicPr>
          <p:cNvPr id="175" name="Google Shape;175;p24"/>
          <p:cNvPicPr preferRelativeResize="0"/>
          <p:nvPr/>
        </p:nvPicPr>
        <p:blipFill>
          <a:blip r:embed="rId5">
            <a:alphaModFix/>
          </a:blip>
          <a:stretch>
            <a:fillRect/>
          </a:stretch>
        </p:blipFill>
        <p:spPr>
          <a:xfrm>
            <a:off x="3397863" y="2931650"/>
            <a:ext cx="3263636" cy="1164275"/>
          </a:xfrm>
          <a:prstGeom prst="rect">
            <a:avLst/>
          </a:prstGeom>
          <a:noFill/>
          <a:ln>
            <a:noFill/>
          </a:ln>
        </p:spPr>
      </p:pic>
      <p:pic>
        <p:nvPicPr>
          <p:cNvPr id="176" name="Google Shape;176;p24"/>
          <p:cNvPicPr preferRelativeResize="0"/>
          <p:nvPr/>
        </p:nvPicPr>
        <p:blipFill>
          <a:blip r:embed="rId6">
            <a:alphaModFix/>
          </a:blip>
          <a:stretch>
            <a:fillRect/>
          </a:stretch>
        </p:blipFill>
        <p:spPr>
          <a:xfrm>
            <a:off x="4141225" y="1087275"/>
            <a:ext cx="2756288" cy="1207064"/>
          </a:xfrm>
          <a:prstGeom prst="rect">
            <a:avLst/>
          </a:prstGeom>
          <a:noFill/>
          <a:ln>
            <a:noFill/>
          </a:ln>
        </p:spPr>
      </p:pic>
      <p:pic>
        <p:nvPicPr>
          <p:cNvPr id="177" name="Google Shape;177;p24"/>
          <p:cNvPicPr preferRelativeResize="0"/>
          <p:nvPr/>
        </p:nvPicPr>
        <p:blipFill>
          <a:blip r:embed="rId7">
            <a:alphaModFix/>
          </a:blip>
          <a:stretch>
            <a:fillRect/>
          </a:stretch>
        </p:blipFill>
        <p:spPr>
          <a:xfrm>
            <a:off x="4742763" y="1949088"/>
            <a:ext cx="4371975" cy="676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Personas</a:t>
            </a:r>
            <a:endParaRPr/>
          </a:p>
        </p:txBody>
      </p:sp>
      <p:sp>
        <p:nvSpPr>
          <p:cNvPr id="183" name="Google Shape;183;p25"/>
          <p:cNvSpPr txBox="1">
            <a:spLocks noGrp="1"/>
          </p:cNvSpPr>
          <p:nvPr>
            <p:ph type="body" idx="1"/>
          </p:nvPr>
        </p:nvSpPr>
        <p:spPr>
          <a:xfrm>
            <a:off x="311700" y="1618200"/>
            <a:ext cx="3939000" cy="201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Introduction to Personas</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Identify the project primary and secondary personas</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Database Administrators, experienced and new</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AppDev</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CIO/VP IT/Manager</a:t>
            </a:r>
            <a:endParaRPr>
              <a:latin typeface="Arial"/>
              <a:ea typeface="Arial"/>
              <a:cs typeface="Arial"/>
              <a:sym typeface="Arial"/>
            </a:endParaRPr>
          </a:p>
        </p:txBody>
      </p:sp>
      <p:pic>
        <p:nvPicPr>
          <p:cNvPr id="184" name="Google Shape;184;p25"/>
          <p:cNvPicPr preferRelativeResize="0"/>
          <p:nvPr/>
        </p:nvPicPr>
        <p:blipFill>
          <a:blip r:embed="rId3">
            <a:alphaModFix/>
          </a:blip>
          <a:stretch>
            <a:fillRect/>
          </a:stretch>
        </p:blipFill>
        <p:spPr>
          <a:xfrm>
            <a:off x="4352875" y="1387500"/>
            <a:ext cx="4598550" cy="31008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a:spLocks noGrp="1"/>
          </p:cNvSpPr>
          <p:nvPr>
            <p:ph type="title"/>
          </p:nvPr>
        </p:nvSpPr>
        <p:spPr>
          <a:xfrm>
            <a:off x="311700" y="2447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 Details</a:t>
            </a:r>
            <a:endParaRPr/>
          </a:p>
        </p:txBody>
      </p:sp>
      <p:sp>
        <p:nvSpPr>
          <p:cNvPr id="190" name="Google Shape;190;p26"/>
          <p:cNvSpPr txBox="1">
            <a:spLocks noGrp="1"/>
          </p:cNvSpPr>
          <p:nvPr>
            <p:ph type="body" idx="1"/>
          </p:nvPr>
        </p:nvSpPr>
        <p:spPr>
          <a:xfrm>
            <a:off x="311700" y="956575"/>
            <a:ext cx="7766100" cy="40245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DBA’s</a:t>
            </a:r>
            <a:endParaRPr sz="1800">
              <a:solidFill>
                <a:srgbClr val="000000"/>
              </a:solidFill>
              <a:latin typeface="Arial"/>
              <a:ea typeface="Arial"/>
              <a:cs typeface="Arial"/>
              <a:sym typeface="Arial"/>
            </a:endParaRPr>
          </a:p>
          <a:p>
            <a:pPr marL="457200" lvl="0" indent="-330200" algn="l" rtl="0">
              <a:lnSpc>
                <a:spcPct val="90000"/>
              </a:lnSpc>
              <a:spcBef>
                <a:spcPts val="300"/>
              </a:spcBef>
              <a:spcAft>
                <a:spcPts val="0"/>
              </a:spcAft>
              <a:buSzPts val="1600"/>
              <a:buFont typeface="Arial"/>
              <a:buChar char="●"/>
            </a:pPr>
            <a:r>
              <a:rPr lang="en" sz="1600">
                <a:solidFill>
                  <a:srgbClr val="000000"/>
                </a:solidFill>
                <a:latin typeface="Arial"/>
                <a:ea typeface="Arial"/>
                <a:cs typeface="Arial"/>
                <a:sym typeface="Arial"/>
              </a:rPr>
              <a:t>Monitor/maintain system, Databases. Work with appdev/architect -&gt; how application works to streamline performance</a:t>
            </a:r>
            <a:endParaRPr sz="1600">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Experienced</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Familiar with complexity</a:t>
            </a:r>
            <a:endParaRPr>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New/Green</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Overwhelmed by complexity</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Help needed to know what to do/how</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Fear of failure</a:t>
            </a:r>
            <a:endParaRPr>
              <a:solidFill>
                <a:srgbClr val="000000"/>
              </a:solidFill>
              <a:latin typeface="Arial"/>
              <a:ea typeface="Arial"/>
              <a:cs typeface="Arial"/>
              <a:sym typeface="Arial"/>
            </a:endParaRPr>
          </a:p>
          <a:p>
            <a:pPr marL="457200" lvl="0" indent="-330200" algn="l" rtl="0">
              <a:lnSpc>
                <a:spcPct val="90000"/>
              </a:lnSpc>
              <a:spcBef>
                <a:spcPts val="0"/>
              </a:spcBef>
              <a:spcAft>
                <a:spcPts val="0"/>
              </a:spcAft>
              <a:buSzPts val="1600"/>
              <a:buFont typeface="Arial"/>
              <a:buChar char="●"/>
            </a:pPr>
            <a:r>
              <a:rPr lang="en" sz="1600">
                <a:solidFill>
                  <a:srgbClr val="000000"/>
                </a:solidFill>
                <a:latin typeface="Arial"/>
                <a:ea typeface="Arial"/>
                <a:cs typeface="Arial"/>
                <a:sym typeface="Arial"/>
              </a:rPr>
              <a:t>Both</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Understands data needs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Defines databases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Run utilities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Back-up/restore</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Configures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Optimizes</a:t>
            </a:r>
            <a:endParaRPr>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191" name="Google Shape;191;p26"/>
          <p:cNvPicPr preferRelativeResize="0"/>
          <p:nvPr/>
        </p:nvPicPr>
        <p:blipFill>
          <a:blip r:embed="rId3">
            <a:alphaModFix/>
          </a:blip>
          <a:stretch>
            <a:fillRect/>
          </a:stretch>
        </p:blipFill>
        <p:spPr>
          <a:xfrm>
            <a:off x="3957950" y="3184325"/>
            <a:ext cx="5186050" cy="1959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311700" y="2447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 Details</a:t>
            </a:r>
            <a:endParaRPr/>
          </a:p>
        </p:txBody>
      </p:sp>
      <p:sp>
        <p:nvSpPr>
          <p:cNvPr id="197" name="Google Shape;197;p27"/>
          <p:cNvSpPr txBox="1">
            <a:spLocks noGrp="1"/>
          </p:cNvSpPr>
          <p:nvPr>
            <p:ph type="body" idx="1"/>
          </p:nvPr>
        </p:nvSpPr>
        <p:spPr>
          <a:xfrm>
            <a:off x="311700" y="956575"/>
            <a:ext cx="7766100" cy="40245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AppDev (see with Architects)</a:t>
            </a:r>
            <a:endParaRPr sz="1800">
              <a:solidFill>
                <a:srgbClr val="000000"/>
              </a:solidFill>
              <a:latin typeface="Arial"/>
              <a:ea typeface="Arial"/>
              <a:cs typeface="Arial"/>
              <a:sym typeface="Arial"/>
            </a:endParaRPr>
          </a:p>
          <a:p>
            <a:pPr marL="457200" lvl="0" indent="-304800" algn="l" rtl="0">
              <a:lnSpc>
                <a:spcPct val="90000"/>
              </a:lnSpc>
              <a:spcBef>
                <a:spcPts val="300"/>
              </a:spcBef>
              <a:spcAft>
                <a:spcPts val="0"/>
              </a:spcAft>
              <a:buSzPts val="1200"/>
              <a:buFont typeface="Arial"/>
              <a:buChar char="●"/>
            </a:pPr>
            <a:r>
              <a:rPr lang="en" sz="1600">
                <a:solidFill>
                  <a:srgbClr val="000000"/>
                </a:solidFill>
                <a:latin typeface="Arial"/>
                <a:ea typeface="Arial"/>
                <a:cs typeface="Arial"/>
                <a:sym typeface="Arial"/>
              </a:rPr>
              <a:t>Build programs that access data and execute IDMS commands</a:t>
            </a:r>
            <a:endParaRPr sz="1600">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Experienced</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Support</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Knowledge</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Use Capabilities</a:t>
            </a:r>
            <a:endParaRPr>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New Gen – new to Integrated Database Management System (IDMS)</a:t>
            </a:r>
            <a:endParaRPr sz="1600">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New use applications – need modern languages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Competitive products</a:t>
            </a:r>
            <a:endParaRPr>
              <a:solidFill>
                <a:srgbClr val="000000"/>
              </a:solidFill>
              <a:latin typeface="Arial"/>
              <a:ea typeface="Arial"/>
              <a:cs typeface="Arial"/>
              <a:sym typeface="Arial"/>
            </a:endParaRPr>
          </a:p>
          <a:p>
            <a:pPr marL="914400" lvl="1" indent="-304800" algn="l" rtl="0">
              <a:lnSpc>
                <a:spcPct val="90000"/>
              </a:lnSpc>
              <a:spcBef>
                <a:spcPts val="0"/>
              </a:spcBef>
              <a:spcAft>
                <a:spcPts val="0"/>
              </a:spcAft>
              <a:buSzPts val="1200"/>
              <a:buFont typeface="Arial"/>
              <a:buChar char="○"/>
            </a:pPr>
            <a:r>
              <a:rPr lang="en">
                <a:solidFill>
                  <a:srgbClr val="000000"/>
                </a:solidFill>
                <a:latin typeface="Arial"/>
                <a:ea typeface="Arial"/>
                <a:cs typeface="Arial"/>
                <a:sym typeface="Arial"/>
              </a:rPr>
              <a:t>Mobile?</a:t>
            </a:r>
            <a:endParaRPr>
              <a:solidFill>
                <a:srgbClr val="000000"/>
              </a:solidFill>
              <a:latin typeface="Arial"/>
              <a:ea typeface="Arial"/>
              <a:cs typeface="Arial"/>
              <a:sym typeface="Arial"/>
            </a:endParaRPr>
          </a:p>
          <a:p>
            <a:pPr marL="457200" lvl="0" indent="0" algn="l" rtl="0">
              <a:lnSpc>
                <a:spcPct val="90000"/>
              </a:lnSpc>
              <a:spcBef>
                <a:spcPts val="300"/>
              </a:spcBef>
              <a:spcAft>
                <a:spcPts val="0"/>
              </a:spcAft>
              <a:buNone/>
            </a:pP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CIO/VP IT/Manager/decision maker/influencer</a:t>
            </a:r>
            <a:endParaRPr sz="1800">
              <a:solidFill>
                <a:srgbClr val="000000"/>
              </a:solidFill>
              <a:latin typeface="Arial"/>
              <a:ea typeface="Arial"/>
              <a:cs typeface="Arial"/>
              <a:sym typeface="Arial"/>
            </a:endParaRPr>
          </a:p>
          <a:p>
            <a:pPr marL="457200" lvl="0" indent="-304800" algn="l" rtl="0">
              <a:lnSpc>
                <a:spcPct val="90000"/>
              </a:lnSpc>
              <a:spcBef>
                <a:spcPts val="300"/>
              </a:spcBef>
              <a:spcAft>
                <a:spcPts val="0"/>
              </a:spcAft>
              <a:buSzPts val="1200"/>
              <a:buFont typeface="Arial"/>
              <a:buChar char="●"/>
            </a:pPr>
            <a:r>
              <a:rPr lang="en" sz="1600">
                <a:solidFill>
                  <a:srgbClr val="000000"/>
                </a:solidFill>
                <a:latin typeface="Arial"/>
                <a:ea typeface="Arial"/>
                <a:cs typeface="Arial"/>
                <a:sym typeface="Arial"/>
              </a:rPr>
              <a:t>Justify benefit of product</a:t>
            </a:r>
            <a:endParaRPr sz="1600">
              <a:solidFill>
                <a:srgbClr val="000000"/>
              </a:solidFill>
              <a:latin typeface="Arial"/>
              <a:ea typeface="Arial"/>
              <a:cs typeface="Arial"/>
              <a:sym typeface="Arial"/>
            </a:endParaRPr>
          </a:p>
          <a:p>
            <a:pPr marL="457200" lvl="0" indent="-304800" algn="l" rtl="0">
              <a:lnSpc>
                <a:spcPct val="90000"/>
              </a:lnSpc>
              <a:spcBef>
                <a:spcPts val="0"/>
              </a:spcBef>
              <a:spcAft>
                <a:spcPts val="0"/>
              </a:spcAft>
              <a:buSzPts val="1200"/>
              <a:buFont typeface="Arial"/>
              <a:buChar char="●"/>
            </a:pPr>
            <a:r>
              <a:rPr lang="en" sz="1600">
                <a:solidFill>
                  <a:srgbClr val="000000"/>
                </a:solidFill>
                <a:latin typeface="Arial"/>
                <a:ea typeface="Arial"/>
                <a:cs typeface="Arial"/>
                <a:sym typeface="Arial"/>
              </a:rPr>
              <a:t>Authorize payment/renewals</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198" name="Google Shape;198;p27"/>
          <p:cNvPicPr preferRelativeResize="0"/>
          <p:nvPr/>
        </p:nvPicPr>
        <p:blipFill>
          <a:blip r:embed="rId3">
            <a:alphaModFix/>
          </a:blip>
          <a:stretch>
            <a:fillRect/>
          </a:stretch>
        </p:blipFill>
        <p:spPr>
          <a:xfrm>
            <a:off x="6737775" y="3032950"/>
            <a:ext cx="2095500" cy="1619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8"/>
          <p:cNvPicPr preferRelativeResize="0"/>
          <p:nvPr/>
        </p:nvPicPr>
        <p:blipFill rotWithShape="1">
          <a:blip r:embed="rId3">
            <a:alphaModFix/>
          </a:blip>
          <a:srcRect t="1493" b="1493"/>
          <a:stretch/>
        </p:blipFill>
        <p:spPr>
          <a:xfrm>
            <a:off x="3278400" y="0"/>
            <a:ext cx="5865600" cy="5143499"/>
          </a:xfrm>
          <a:prstGeom prst="rect">
            <a:avLst/>
          </a:prstGeom>
          <a:noFill/>
          <a:ln>
            <a:noFill/>
          </a:ln>
        </p:spPr>
      </p:pic>
      <p:sp>
        <p:nvSpPr>
          <p:cNvPr id="204" name="Google Shape;204;p28"/>
          <p:cNvSpPr txBox="1">
            <a:spLocks noGrp="1"/>
          </p:cNvSpPr>
          <p:nvPr>
            <p:ph type="title"/>
          </p:nvPr>
        </p:nvSpPr>
        <p:spPr>
          <a:xfrm>
            <a:off x="311700" y="1153900"/>
            <a:ext cx="2655000" cy="858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Empathy Mapping</a:t>
            </a:r>
            <a:endParaRPr/>
          </a:p>
        </p:txBody>
      </p:sp>
      <p:sp>
        <p:nvSpPr>
          <p:cNvPr id="205" name="Google Shape;205;p28"/>
          <p:cNvSpPr txBox="1">
            <a:spLocks noGrp="1"/>
          </p:cNvSpPr>
          <p:nvPr>
            <p:ph type="body" idx="1"/>
          </p:nvPr>
        </p:nvSpPr>
        <p:spPr>
          <a:xfrm>
            <a:off x="311700" y="2022050"/>
            <a:ext cx="2886900" cy="292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Arial"/>
                <a:ea typeface="Arial"/>
                <a:cs typeface="Arial"/>
                <a:sym typeface="Arial"/>
              </a:rPr>
              <a:t>Work with one Persona per team</a:t>
            </a:r>
            <a:endParaRPr sz="1400">
              <a:latin typeface="Arial"/>
              <a:ea typeface="Arial"/>
              <a:cs typeface="Arial"/>
              <a:sym typeface="Arial"/>
            </a:endParaRPr>
          </a:p>
          <a:p>
            <a:pPr marL="0" lvl="0" indent="0" algn="l" rtl="0">
              <a:spcBef>
                <a:spcPts val="1600"/>
              </a:spcBef>
              <a:spcAft>
                <a:spcPts val="0"/>
              </a:spcAft>
              <a:buNone/>
            </a:pPr>
            <a:r>
              <a:rPr lang="en" sz="1400">
                <a:latin typeface="Arial"/>
                <a:ea typeface="Arial"/>
                <a:cs typeface="Arial"/>
                <a:sym typeface="Arial"/>
              </a:rPr>
              <a:t>Use Post-its, fill out each quadrant of the Empathy Map</a:t>
            </a:r>
            <a:endParaRPr sz="1400">
              <a:latin typeface="Arial"/>
              <a:ea typeface="Arial"/>
              <a:cs typeface="Arial"/>
              <a:sym typeface="Arial"/>
            </a:endParaRPr>
          </a:p>
          <a:p>
            <a:pPr marL="457200" lvl="0" indent="-317500" algn="l" rtl="0">
              <a:spcBef>
                <a:spcPts val="1600"/>
              </a:spcBef>
              <a:spcAft>
                <a:spcPts val="0"/>
              </a:spcAft>
              <a:buSzPts val="1400"/>
              <a:buFont typeface="Arial"/>
              <a:buChar char="●"/>
            </a:pPr>
            <a:r>
              <a:rPr lang="en" sz="1400">
                <a:latin typeface="Arial"/>
                <a:ea typeface="Arial"/>
                <a:cs typeface="Arial"/>
                <a:sym typeface="Arial"/>
              </a:rPr>
              <a:t>Think and Feel</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See</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Hear</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Say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Pains</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Gains</a:t>
            </a:r>
            <a:endParaRPr sz="1400">
              <a:latin typeface="Arial"/>
              <a:ea typeface="Arial"/>
              <a:cs typeface="Arial"/>
              <a:sym typeface="Arial"/>
            </a:endParaRPr>
          </a:p>
          <a:p>
            <a:pPr marL="0" lvl="0" indent="0" algn="l" rtl="0">
              <a:spcBef>
                <a:spcPts val="1600"/>
              </a:spcBef>
              <a:spcAft>
                <a:spcPts val="16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9"/>
          <p:cNvPicPr preferRelativeResize="0"/>
          <p:nvPr/>
        </p:nvPicPr>
        <p:blipFill>
          <a:blip r:embed="rId3">
            <a:alphaModFix/>
          </a:blip>
          <a:stretch>
            <a:fillRect/>
          </a:stretch>
        </p:blipFill>
        <p:spPr>
          <a:xfrm>
            <a:off x="2462902" y="0"/>
            <a:ext cx="3861948" cy="5143500"/>
          </a:xfrm>
          <a:prstGeom prst="rect">
            <a:avLst/>
          </a:prstGeom>
          <a:noFill/>
          <a:ln>
            <a:noFill/>
          </a:ln>
        </p:spPr>
      </p:pic>
      <p:sp>
        <p:nvSpPr>
          <p:cNvPr id="211" name="Google Shape;211;p29"/>
          <p:cNvSpPr/>
          <p:nvPr/>
        </p:nvSpPr>
        <p:spPr>
          <a:xfrm>
            <a:off x="146075" y="1059000"/>
            <a:ext cx="1292700" cy="832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Barriers to Outcome</a:t>
            </a:r>
            <a:endParaRPr/>
          </a:p>
        </p:txBody>
      </p:sp>
      <p:sp>
        <p:nvSpPr>
          <p:cNvPr id="217" name="Google Shape;217;p30"/>
          <p:cNvSpPr txBox="1">
            <a:spLocks noGrp="1"/>
          </p:cNvSpPr>
          <p:nvPr>
            <p:ph type="body" idx="1"/>
          </p:nvPr>
        </p:nvSpPr>
        <p:spPr>
          <a:xfrm>
            <a:off x="311700" y="1618200"/>
            <a:ext cx="4377300" cy="347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Teams brainstormed obstacles to success for our users. </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Some of the themes:</a:t>
            </a:r>
            <a:endParaRPr>
              <a:latin typeface="Arial"/>
              <a:ea typeface="Arial"/>
              <a:cs typeface="Arial"/>
              <a:sym typeface="Arial"/>
            </a:endParaRPr>
          </a:p>
          <a:p>
            <a:pPr marL="457200" lvl="0" indent="-304800" algn="l" rtl="0">
              <a:spcBef>
                <a:spcPts val="1600"/>
              </a:spcBef>
              <a:spcAft>
                <a:spcPts val="0"/>
              </a:spcAft>
              <a:buSzPts val="1200"/>
              <a:buFont typeface="Arial"/>
              <a:buChar char="●"/>
            </a:pPr>
            <a:r>
              <a:rPr lang="en">
                <a:latin typeface="Arial"/>
                <a:ea typeface="Arial"/>
                <a:cs typeface="Arial"/>
                <a:sym typeface="Arial"/>
              </a:rPr>
              <a:t>Knowledge, Skillsets: Aging/declining workforce, lack of training</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Complexity: Install/upgrade process is too complex, setting up and configuring SQL and client/server access is difficult for new DBA’s, lack of automation, Unload/Reload/Reorg without outage </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Management: not enough people/staff, no time to learn/train</a:t>
            </a:r>
            <a:endParaRPr>
              <a:latin typeface="Arial"/>
              <a:ea typeface="Arial"/>
              <a:cs typeface="Arial"/>
              <a:sym typeface="Arial"/>
            </a:endParaRPr>
          </a:p>
          <a:p>
            <a:pPr marL="457200" lvl="0" indent="-304800" algn="l" rtl="0">
              <a:spcBef>
                <a:spcPts val="0"/>
              </a:spcBef>
              <a:spcAft>
                <a:spcPts val="0"/>
              </a:spcAft>
              <a:buSzPts val="1200"/>
              <a:buFont typeface="Arial"/>
              <a:buChar char="●"/>
            </a:pPr>
            <a:r>
              <a:rPr lang="en">
                <a:latin typeface="Arial"/>
                <a:ea typeface="Arial"/>
                <a:cs typeface="Arial"/>
                <a:sym typeface="Arial"/>
              </a:rPr>
              <a:t>Enhancements: Lack of modern tools, Needs online REORG</a:t>
            </a:r>
            <a:endParaRPr>
              <a:latin typeface="Arial"/>
              <a:ea typeface="Arial"/>
              <a:cs typeface="Arial"/>
              <a:sym typeface="Arial"/>
            </a:endParaRPr>
          </a:p>
        </p:txBody>
      </p:sp>
      <p:pic>
        <p:nvPicPr>
          <p:cNvPr id="218" name="Google Shape;218;p3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sp>
        <p:nvSpPr>
          <p:cNvPr id="224" name="Google Shape;224;p31"/>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How are people working today? </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What are they doing, thinking and feeling?</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Dot vote on importance</a:t>
            </a:r>
            <a:endParaRPr>
              <a:latin typeface="Arial"/>
              <a:ea typeface="Arial"/>
              <a:cs typeface="Arial"/>
              <a:sym typeface="Arial"/>
            </a:endParaRPr>
          </a:p>
        </p:txBody>
      </p:sp>
      <p:pic>
        <p:nvPicPr>
          <p:cNvPr id="225" name="Google Shape;225;p31"/>
          <p:cNvPicPr preferRelativeResize="0"/>
          <p:nvPr/>
        </p:nvPicPr>
        <p:blipFill>
          <a:blip r:embed="rId3">
            <a:alphaModFix/>
          </a:blip>
          <a:stretch>
            <a:fillRect/>
          </a:stretch>
        </p:blipFill>
        <p:spPr>
          <a:xfrm>
            <a:off x="3483875" y="992300"/>
            <a:ext cx="5143500" cy="3857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pic>
        <p:nvPicPr>
          <p:cNvPr id="231" name="Google Shape;231;p32"/>
          <p:cNvPicPr preferRelativeResize="0"/>
          <p:nvPr/>
        </p:nvPicPr>
        <p:blipFill>
          <a:blip r:embed="rId3">
            <a:alphaModFix/>
          </a:blip>
          <a:stretch>
            <a:fillRect/>
          </a:stretch>
        </p:blipFill>
        <p:spPr>
          <a:xfrm>
            <a:off x="3082200" y="1387500"/>
            <a:ext cx="4257675" cy="3552825"/>
          </a:xfrm>
          <a:prstGeom prst="rect">
            <a:avLst/>
          </a:prstGeom>
          <a:noFill/>
          <a:ln>
            <a:noFill/>
          </a:ln>
        </p:spPr>
      </p:pic>
      <p:pic>
        <p:nvPicPr>
          <p:cNvPr id="232" name="Google Shape;232;p32"/>
          <p:cNvPicPr preferRelativeResize="0"/>
          <p:nvPr/>
        </p:nvPicPr>
        <p:blipFill>
          <a:blip r:embed="rId4">
            <a:alphaModFix/>
          </a:blip>
          <a:stretch>
            <a:fillRect/>
          </a:stretch>
        </p:blipFill>
        <p:spPr>
          <a:xfrm>
            <a:off x="311700" y="1744550"/>
            <a:ext cx="1647825" cy="22002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Scenarios</a:t>
            </a:r>
            <a:endParaRPr/>
          </a:p>
        </p:txBody>
      </p:sp>
      <p:pic>
        <p:nvPicPr>
          <p:cNvPr id="238" name="Google Shape;238;p33"/>
          <p:cNvPicPr preferRelativeResize="0"/>
          <p:nvPr/>
        </p:nvPicPr>
        <p:blipFill>
          <a:blip r:embed="rId3">
            <a:alphaModFix/>
          </a:blip>
          <a:stretch>
            <a:fillRect/>
          </a:stretch>
        </p:blipFill>
        <p:spPr>
          <a:xfrm>
            <a:off x="3257475" y="1789375"/>
            <a:ext cx="5257800" cy="2733675"/>
          </a:xfrm>
          <a:prstGeom prst="rect">
            <a:avLst/>
          </a:prstGeom>
          <a:noFill/>
          <a:ln>
            <a:noFill/>
          </a:ln>
        </p:spPr>
      </p:pic>
      <p:pic>
        <p:nvPicPr>
          <p:cNvPr id="239" name="Google Shape;239;p33"/>
          <p:cNvPicPr preferRelativeResize="0"/>
          <p:nvPr/>
        </p:nvPicPr>
        <p:blipFill>
          <a:blip r:embed="rId4">
            <a:alphaModFix/>
          </a:blip>
          <a:stretch>
            <a:fillRect/>
          </a:stretch>
        </p:blipFill>
        <p:spPr>
          <a:xfrm>
            <a:off x="269250" y="1789375"/>
            <a:ext cx="2540600" cy="1894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Workflows</a:t>
            </a:r>
            <a:endParaRPr/>
          </a:p>
        </p:txBody>
      </p:sp>
      <p:sp>
        <p:nvSpPr>
          <p:cNvPr id="245" name="Google Shape;245;p34"/>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How are people working today? What are the workflows for users today?</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They mapped out the workflows that they believe users are doing today.</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They identified pain points and put the Pain post-it note next to the step where it occurs</a:t>
            </a:r>
            <a:endParaRPr>
              <a:latin typeface="Arial"/>
              <a:ea typeface="Arial"/>
              <a:cs typeface="Arial"/>
              <a:sym typeface="Arial"/>
            </a:endParaRPr>
          </a:p>
        </p:txBody>
      </p:sp>
      <p:pic>
        <p:nvPicPr>
          <p:cNvPr id="246" name="Google Shape;246;p34"/>
          <p:cNvPicPr preferRelativeResize="0"/>
          <p:nvPr/>
        </p:nvPicPr>
        <p:blipFill>
          <a:blip r:embed="rId3">
            <a:alphaModFix/>
          </a:blip>
          <a:stretch>
            <a:fillRect/>
          </a:stretch>
        </p:blipFill>
        <p:spPr>
          <a:xfrm>
            <a:off x="5010200" y="0"/>
            <a:ext cx="4133800" cy="3097925"/>
          </a:xfrm>
          <a:prstGeom prst="rect">
            <a:avLst/>
          </a:prstGeom>
          <a:noFill/>
          <a:ln>
            <a:noFill/>
          </a:ln>
        </p:spPr>
      </p:pic>
      <p:pic>
        <p:nvPicPr>
          <p:cNvPr id="247" name="Google Shape;247;p34"/>
          <p:cNvPicPr preferRelativeResize="0"/>
          <p:nvPr/>
        </p:nvPicPr>
        <p:blipFill>
          <a:blip r:embed="rId4">
            <a:alphaModFix/>
          </a:blip>
          <a:stretch>
            <a:fillRect/>
          </a:stretch>
        </p:blipFill>
        <p:spPr>
          <a:xfrm>
            <a:off x="5810153" y="3271512"/>
            <a:ext cx="2808000" cy="187198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AS IS Workflows</a:t>
            </a:r>
            <a:endParaRPr/>
          </a:p>
        </p:txBody>
      </p:sp>
      <p:sp>
        <p:nvSpPr>
          <p:cNvPr id="253" name="Google Shape;253;p35"/>
          <p:cNvSpPr txBox="1">
            <a:spLocks noGrp="1"/>
          </p:cNvSpPr>
          <p:nvPr>
            <p:ph type="body" idx="1"/>
          </p:nvPr>
        </p:nvSpPr>
        <p:spPr>
          <a:xfrm>
            <a:off x="311700" y="1618200"/>
            <a:ext cx="3924300"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400">
                <a:solidFill>
                  <a:srgbClr val="000000"/>
                </a:solidFill>
                <a:latin typeface="Arial"/>
                <a:ea typeface="Arial"/>
                <a:cs typeface="Arial"/>
                <a:sym typeface="Arial"/>
              </a:rPr>
              <a:t>The team created workflows for how they think the use is working today for REORG and UNLOAD/RELOAD</a:t>
            </a:r>
            <a:endParaRPr sz="14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54" name="Google Shape;254;p35"/>
          <p:cNvPicPr preferRelativeResize="0"/>
          <p:nvPr/>
        </p:nvPicPr>
        <p:blipFill>
          <a:blip r:embed="rId3">
            <a:alphaModFix/>
          </a:blip>
          <a:stretch>
            <a:fillRect/>
          </a:stretch>
        </p:blipFill>
        <p:spPr>
          <a:xfrm>
            <a:off x="4454125" y="1715350"/>
            <a:ext cx="4581546" cy="3428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a:spLocks noGrp="1"/>
          </p:cNvSpPr>
          <p:nvPr>
            <p:ph type="title"/>
          </p:nvPr>
        </p:nvSpPr>
        <p:spPr>
          <a:xfrm>
            <a:off x="311700" y="631800"/>
            <a:ext cx="4207034"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Unload/Reload Workflow</a:t>
            </a:r>
            <a:endParaRPr dirty="0"/>
          </a:p>
        </p:txBody>
      </p:sp>
      <p:sp>
        <p:nvSpPr>
          <p:cNvPr id="260" name="Google Shape;260;p36"/>
          <p:cNvSpPr txBox="1">
            <a:spLocks noGrp="1"/>
          </p:cNvSpPr>
          <p:nvPr>
            <p:ph type="body" idx="1"/>
          </p:nvPr>
        </p:nvSpPr>
        <p:spPr>
          <a:xfrm>
            <a:off x="311700" y="1618200"/>
            <a:ext cx="49467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latin typeface="Arial"/>
                <a:ea typeface="Arial"/>
                <a:cs typeface="Arial"/>
                <a:sym typeface="Arial"/>
              </a:rPr>
              <a:t>This is the current workflow (steps are in yellow) and the pain points (pink). Almost every pain point represented a crucial problem that could cause major disruption to the companies business.</a:t>
            </a:r>
            <a:endParaRPr>
              <a:latin typeface="Arial"/>
              <a:ea typeface="Arial"/>
              <a:cs typeface="Arial"/>
              <a:sym typeface="Arial"/>
            </a:endParaRPr>
          </a:p>
        </p:txBody>
      </p:sp>
      <p:pic>
        <p:nvPicPr>
          <p:cNvPr id="261" name="Google Shape;261;p36"/>
          <p:cNvPicPr preferRelativeResize="0"/>
          <p:nvPr/>
        </p:nvPicPr>
        <p:blipFill>
          <a:blip r:embed="rId3">
            <a:alphaModFix/>
          </a:blip>
          <a:stretch>
            <a:fillRect/>
          </a:stretch>
        </p:blipFill>
        <p:spPr>
          <a:xfrm>
            <a:off x="311689" y="2947200"/>
            <a:ext cx="8782175" cy="1515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311700" y="631800"/>
            <a:ext cx="3772028"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--&gt; TO BE Workflows</a:t>
            </a:r>
            <a:endParaRPr dirty="0"/>
          </a:p>
        </p:txBody>
      </p:sp>
      <p:pic>
        <p:nvPicPr>
          <p:cNvPr id="267" name="Google Shape;267;p37"/>
          <p:cNvPicPr preferRelativeResize="0"/>
          <p:nvPr/>
        </p:nvPicPr>
        <p:blipFill>
          <a:blip r:embed="rId3">
            <a:alphaModFix/>
          </a:blip>
          <a:stretch>
            <a:fillRect/>
          </a:stretch>
        </p:blipFill>
        <p:spPr>
          <a:xfrm>
            <a:off x="4848575" y="1561800"/>
            <a:ext cx="3429000" cy="2571750"/>
          </a:xfrm>
          <a:prstGeom prst="rect">
            <a:avLst/>
          </a:prstGeom>
          <a:noFill/>
          <a:ln>
            <a:noFill/>
          </a:ln>
        </p:spPr>
      </p:pic>
      <p:sp>
        <p:nvSpPr>
          <p:cNvPr id="268" name="Google Shape;268;p37"/>
          <p:cNvSpPr txBox="1"/>
          <p:nvPr/>
        </p:nvSpPr>
        <p:spPr>
          <a:xfrm>
            <a:off x="350575" y="1643300"/>
            <a:ext cx="3644400" cy="285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We did a Playback of the AS IS workflows and then mapped out a TO BE workflow that would solve the problems that currently exist and improve the user experience.</a:t>
            </a:r>
            <a:endParaRPr/>
          </a:p>
          <a:p>
            <a:pPr marL="457200" lvl="0" indent="0" algn="l" rtl="0">
              <a:lnSpc>
                <a:spcPct val="90000"/>
              </a:lnSpc>
              <a:spcBef>
                <a:spcPts val="300"/>
              </a:spcBef>
              <a:spcAft>
                <a:spcPts val="0"/>
              </a:spcAft>
              <a:buNone/>
            </a:pPr>
            <a:endParaRPr b="1"/>
          </a:p>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311699" y="631800"/>
            <a:ext cx="4011725"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AS IS --&gt; TO BE Workflows</a:t>
            </a:r>
            <a:endParaRPr dirty="0"/>
          </a:p>
        </p:txBody>
      </p:sp>
      <p:sp>
        <p:nvSpPr>
          <p:cNvPr id="274" name="Google Shape;274;p38"/>
          <p:cNvSpPr txBox="1"/>
          <p:nvPr/>
        </p:nvSpPr>
        <p:spPr>
          <a:xfrm>
            <a:off x="311700" y="1387500"/>
            <a:ext cx="7142400" cy="285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a:t>The result:</a:t>
            </a:r>
            <a:endParaRPr/>
          </a:p>
          <a:p>
            <a:pPr marL="457200" lvl="0" indent="0" algn="l" rtl="0">
              <a:lnSpc>
                <a:spcPct val="90000"/>
              </a:lnSpc>
              <a:spcBef>
                <a:spcPts val="300"/>
              </a:spcBef>
              <a:spcAft>
                <a:spcPts val="0"/>
              </a:spcAft>
              <a:buNone/>
            </a:pPr>
            <a:r>
              <a:rPr lang="en" b="1"/>
              <a:t>Simplified a 14+ step database reorganization process into 2-3 steps, preventing opportunities for user error while reducing downtime</a:t>
            </a:r>
            <a:endParaRPr b="1"/>
          </a:p>
          <a:p>
            <a:pPr marL="0" lvl="0" indent="0" algn="l" rtl="0">
              <a:spcBef>
                <a:spcPts val="0"/>
              </a:spcBef>
              <a:spcAft>
                <a:spcPts val="0"/>
              </a:spcAft>
              <a:buNone/>
            </a:pPr>
            <a:endParaRPr/>
          </a:p>
        </p:txBody>
      </p:sp>
      <p:pic>
        <p:nvPicPr>
          <p:cNvPr id="275" name="Google Shape;275;p38"/>
          <p:cNvPicPr preferRelativeResize="0"/>
          <p:nvPr/>
        </p:nvPicPr>
        <p:blipFill>
          <a:blip r:embed="rId3">
            <a:alphaModFix/>
          </a:blip>
          <a:stretch>
            <a:fillRect/>
          </a:stretch>
        </p:blipFill>
        <p:spPr>
          <a:xfrm>
            <a:off x="350576" y="2710275"/>
            <a:ext cx="7142350" cy="24332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9"/>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Hill Statement</a:t>
            </a:r>
            <a:endParaRPr/>
          </a:p>
        </p:txBody>
      </p:sp>
      <p:sp>
        <p:nvSpPr>
          <p:cNvPr id="281" name="Google Shape;281;p39"/>
          <p:cNvSpPr txBox="1">
            <a:spLocks noGrp="1"/>
          </p:cNvSpPr>
          <p:nvPr>
            <p:ph type="body" idx="1"/>
          </p:nvPr>
        </p:nvSpPr>
        <p:spPr>
          <a:xfrm>
            <a:off x="311700" y="1618200"/>
            <a:ext cx="3639600"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900"/>
              </a:spcBef>
              <a:spcAft>
                <a:spcPts val="0"/>
              </a:spcAft>
              <a:buNone/>
            </a:pPr>
            <a:r>
              <a:rPr lang="en" sz="1800">
                <a:solidFill>
                  <a:srgbClr val="000000"/>
                </a:solidFill>
                <a:latin typeface="Arial"/>
                <a:ea typeface="Arial"/>
                <a:cs typeface="Arial"/>
                <a:sym typeface="Arial"/>
              </a:rPr>
              <a:t>A Hill Statement is a </a:t>
            </a:r>
            <a:r>
              <a:rPr lang="en" sz="1800">
                <a:solidFill>
                  <a:srgbClr val="000000"/>
                </a:solidFill>
                <a:highlight>
                  <a:srgbClr val="CFE2F3"/>
                </a:highlight>
                <a:latin typeface="Arial"/>
                <a:ea typeface="Arial"/>
                <a:cs typeface="Arial"/>
                <a:sym typeface="Arial"/>
              </a:rPr>
              <a:t>WHO</a:t>
            </a:r>
            <a:r>
              <a:rPr lang="en" sz="1800">
                <a:solidFill>
                  <a:srgbClr val="000000"/>
                </a:solidFill>
                <a:latin typeface="Arial"/>
                <a:ea typeface="Arial"/>
                <a:cs typeface="Arial"/>
                <a:sym typeface="Arial"/>
              </a:rPr>
              <a:t> </a:t>
            </a:r>
            <a:r>
              <a:rPr lang="en" sz="1800">
                <a:solidFill>
                  <a:srgbClr val="000000"/>
                </a:solidFill>
                <a:highlight>
                  <a:srgbClr val="D9EAD3"/>
                </a:highlight>
                <a:latin typeface="Arial"/>
                <a:ea typeface="Arial"/>
                <a:cs typeface="Arial"/>
                <a:sym typeface="Arial"/>
              </a:rPr>
              <a:t>WHAT</a:t>
            </a:r>
            <a:r>
              <a:rPr lang="en" sz="1800">
                <a:solidFill>
                  <a:srgbClr val="000000"/>
                </a:solidFill>
                <a:latin typeface="Arial"/>
                <a:ea typeface="Arial"/>
                <a:cs typeface="Arial"/>
                <a:sym typeface="Arial"/>
              </a:rPr>
              <a:t> </a:t>
            </a:r>
            <a:r>
              <a:rPr lang="en" sz="1800">
                <a:solidFill>
                  <a:srgbClr val="000000"/>
                </a:solidFill>
                <a:highlight>
                  <a:srgbClr val="FFF2CC"/>
                </a:highlight>
                <a:latin typeface="Arial"/>
                <a:ea typeface="Arial"/>
                <a:cs typeface="Arial"/>
                <a:sym typeface="Arial"/>
              </a:rPr>
              <a:t>WOW</a:t>
            </a:r>
            <a:r>
              <a:rPr lang="en" sz="1800">
                <a:solidFill>
                  <a:srgbClr val="000000"/>
                </a:solidFill>
                <a:latin typeface="Arial"/>
                <a:ea typeface="Arial"/>
                <a:cs typeface="Arial"/>
                <a:sym typeface="Arial"/>
              </a:rPr>
              <a:t> statement</a:t>
            </a: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endParaRPr sz="1800">
              <a:solidFill>
                <a:srgbClr val="000000"/>
              </a:solidFill>
              <a:latin typeface="Arial"/>
              <a:ea typeface="Arial"/>
              <a:cs typeface="Arial"/>
              <a:sym typeface="Arial"/>
            </a:endParaRPr>
          </a:p>
          <a:p>
            <a:pPr marL="0" lvl="0" indent="0" algn="l" rtl="0">
              <a:lnSpc>
                <a:spcPct val="90000"/>
              </a:lnSpc>
              <a:spcBef>
                <a:spcPts val="900"/>
              </a:spcBef>
              <a:spcAft>
                <a:spcPts val="0"/>
              </a:spcAft>
              <a:buNone/>
            </a:pPr>
            <a:r>
              <a:rPr lang="en" sz="1800">
                <a:solidFill>
                  <a:srgbClr val="000000"/>
                </a:solidFill>
                <a:highlight>
                  <a:srgbClr val="CFE2F3"/>
                </a:highlight>
                <a:latin typeface="Arial"/>
                <a:ea typeface="Arial"/>
                <a:cs typeface="Arial"/>
                <a:sym typeface="Arial"/>
              </a:rPr>
              <a:t>Any DBA</a:t>
            </a:r>
            <a:r>
              <a:rPr lang="en" sz="1800">
                <a:solidFill>
                  <a:srgbClr val="000000"/>
                </a:solidFill>
                <a:latin typeface="Arial"/>
                <a:ea typeface="Arial"/>
                <a:cs typeface="Arial"/>
                <a:sym typeface="Arial"/>
              </a:rPr>
              <a:t> </a:t>
            </a:r>
            <a:r>
              <a:rPr lang="en" sz="1800">
                <a:solidFill>
                  <a:srgbClr val="000000"/>
                </a:solidFill>
                <a:highlight>
                  <a:srgbClr val="B6D7A8"/>
                </a:highlight>
                <a:latin typeface="Arial"/>
                <a:ea typeface="Arial"/>
                <a:cs typeface="Arial"/>
                <a:sym typeface="Arial"/>
              </a:rPr>
              <a:t>can REORG and/or EXPAND an area</a:t>
            </a:r>
            <a:r>
              <a:rPr lang="en" sz="1800">
                <a:solidFill>
                  <a:srgbClr val="000000"/>
                </a:solidFill>
                <a:latin typeface="Arial"/>
                <a:ea typeface="Arial"/>
                <a:cs typeface="Arial"/>
                <a:sym typeface="Arial"/>
              </a:rPr>
              <a:t> </a:t>
            </a:r>
            <a:r>
              <a:rPr lang="en" sz="1800">
                <a:solidFill>
                  <a:srgbClr val="000000"/>
                </a:solidFill>
                <a:highlight>
                  <a:srgbClr val="FFF2CC"/>
                </a:highlight>
                <a:latin typeface="Arial"/>
                <a:ea typeface="Arial"/>
                <a:cs typeface="Arial"/>
                <a:sym typeface="Arial"/>
              </a:rPr>
              <a:t>with minimal Interaction and no database outage with no interruption</a:t>
            </a:r>
            <a:r>
              <a:rPr lang="en" sz="1800">
                <a:solidFill>
                  <a:srgbClr val="000000"/>
                </a:solidFill>
                <a:latin typeface="Arial"/>
                <a:ea typeface="Arial"/>
                <a:cs typeface="Arial"/>
                <a:sym typeface="Arial"/>
              </a:rPr>
              <a:t> to the business.</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82" name="Google Shape;282;p39"/>
          <p:cNvPicPr preferRelativeResize="0"/>
          <p:nvPr/>
        </p:nvPicPr>
        <p:blipFill>
          <a:blip r:embed="rId3">
            <a:alphaModFix/>
          </a:blip>
          <a:stretch>
            <a:fillRect/>
          </a:stretch>
        </p:blipFill>
        <p:spPr>
          <a:xfrm>
            <a:off x="3995948" y="17775"/>
            <a:ext cx="5185553" cy="5107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txBox="1">
            <a:spLocks noGrp="1"/>
          </p:cNvSpPr>
          <p:nvPr>
            <p:ph type="title"/>
          </p:nvPr>
        </p:nvSpPr>
        <p:spPr>
          <a:xfrm>
            <a:off x="311700" y="631800"/>
            <a:ext cx="3332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Next Steps/Action Items</a:t>
            </a:r>
            <a:endParaRPr/>
          </a:p>
        </p:txBody>
      </p:sp>
      <p:pic>
        <p:nvPicPr>
          <p:cNvPr id="295" name="Google Shape;295;p41"/>
          <p:cNvPicPr preferRelativeResize="0"/>
          <p:nvPr/>
        </p:nvPicPr>
        <p:blipFill>
          <a:blip r:embed="rId3">
            <a:alphaModFix/>
          </a:blip>
          <a:stretch>
            <a:fillRect/>
          </a:stretch>
        </p:blipFill>
        <p:spPr>
          <a:xfrm>
            <a:off x="394500" y="1861425"/>
            <a:ext cx="5719500" cy="2279511"/>
          </a:xfrm>
          <a:prstGeom prst="rect">
            <a:avLst/>
          </a:prstGeom>
          <a:noFill/>
          <a:ln>
            <a:noFill/>
          </a:ln>
        </p:spPr>
      </p:pic>
      <p:pic>
        <p:nvPicPr>
          <p:cNvPr id="296" name="Google Shape;296;p41"/>
          <p:cNvPicPr preferRelativeResize="0"/>
          <p:nvPr/>
        </p:nvPicPr>
        <p:blipFill>
          <a:blip r:embed="rId4">
            <a:alphaModFix/>
          </a:blip>
          <a:stretch>
            <a:fillRect/>
          </a:stretch>
        </p:blipFill>
        <p:spPr>
          <a:xfrm>
            <a:off x="6151183" y="0"/>
            <a:ext cx="2992818"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Key Learnings</a:t>
            </a:r>
            <a:endParaRPr/>
          </a:p>
        </p:txBody>
      </p:sp>
      <p:sp>
        <p:nvSpPr>
          <p:cNvPr id="288" name="Google Shape;288;p40"/>
          <p:cNvSpPr txBox="1">
            <a:spLocks noGrp="1"/>
          </p:cNvSpPr>
          <p:nvPr>
            <p:ph type="body" idx="1"/>
          </p:nvPr>
        </p:nvSpPr>
        <p:spPr>
          <a:xfrm>
            <a:off x="311700" y="1618200"/>
            <a:ext cx="5874300" cy="29508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900"/>
              </a:spcBef>
              <a:spcAft>
                <a:spcPts val="0"/>
              </a:spcAft>
              <a:buClr>
                <a:srgbClr val="000000"/>
              </a:buClr>
              <a:buSzPts val="1800"/>
              <a:buFont typeface="Arial"/>
              <a:buChar char="●"/>
            </a:pPr>
            <a:r>
              <a:rPr lang="en" sz="1800">
                <a:solidFill>
                  <a:srgbClr val="000000"/>
                </a:solidFill>
                <a:latin typeface="Arial"/>
                <a:ea typeface="Arial"/>
                <a:cs typeface="Arial"/>
                <a:sym typeface="Arial"/>
              </a:rPr>
              <a:t>Identified an entire class of users (application programmers) with unmet needs, opening up possibilities for new features and new customers</a:t>
            </a:r>
            <a:endParaRPr sz="1800">
              <a:solidFill>
                <a:srgbClr val="000000"/>
              </a:solidFill>
              <a:latin typeface="Arial"/>
              <a:ea typeface="Arial"/>
              <a:cs typeface="Arial"/>
              <a:sym typeface="Arial"/>
            </a:endParaRPr>
          </a:p>
          <a:p>
            <a:pPr marL="457200" lvl="0" indent="-342900" algn="l" rtl="0">
              <a:lnSpc>
                <a:spcPct val="9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Identified and brainstormed multiple solutions for multiple pain points in the database reorganization process:</a:t>
            </a:r>
            <a:endParaRPr sz="1800">
              <a:solidFill>
                <a:srgbClr val="000000"/>
              </a:solidFill>
              <a:latin typeface="Arial"/>
              <a:ea typeface="Arial"/>
              <a:cs typeface="Arial"/>
              <a:sym typeface="Arial"/>
            </a:endParaRPr>
          </a:p>
          <a:p>
            <a:pPr marL="914400" lvl="1" indent="-330200" algn="l" rtl="0">
              <a:lnSpc>
                <a:spcPct val="90000"/>
              </a:lnSpc>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Complicated manual process leads to fear of mistakes and data loss</a:t>
            </a:r>
            <a:endParaRPr sz="1600">
              <a:solidFill>
                <a:srgbClr val="000000"/>
              </a:solidFill>
              <a:latin typeface="Arial"/>
              <a:ea typeface="Arial"/>
              <a:cs typeface="Arial"/>
              <a:sym typeface="Arial"/>
            </a:endParaRPr>
          </a:p>
          <a:p>
            <a:pPr marL="914400" lvl="1" indent="-330200" algn="l" rtl="0">
              <a:lnSpc>
                <a:spcPct val="90000"/>
              </a:lnSpc>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Cost of database downtime</a:t>
            </a:r>
            <a:endParaRPr sz="1600">
              <a:solidFill>
                <a:srgbClr val="000000"/>
              </a:solidFill>
              <a:latin typeface="Arial"/>
              <a:ea typeface="Arial"/>
              <a:cs typeface="Arial"/>
              <a:sym typeface="Arial"/>
            </a:endParaRPr>
          </a:p>
          <a:p>
            <a:pPr marL="457200" lvl="0" indent="-342900" algn="l" rtl="0">
              <a:lnSpc>
                <a:spcPct val="9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Simplified a 14+ step database reorganization process into 2-3 steps, preventing opportunities for user error while reducing downtime</a:t>
            </a:r>
            <a:endParaRPr sz="1800">
              <a:solidFill>
                <a:srgbClr val="000000"/>
              </a:solidFill>
              <a:latin typeface="Arial"/>
              <a:ea typeface="Arial"/>
              <a:cs typeface="Arial"/>
              <a:sym typeface="Arial"/>
            </a:endParaRPr>
          </a:p>
          <a:p>
            <a:pPr marL="0" lvl="0" indent="0" algn="l" rtl="0">
              <a:spcBef>
                <a:spcPts val="0"/>
              </a:spcBef>
              <a:spcAft>
                <a:spcPts val="1600"/>
              </a:spcAft>
              <a:buNone/>
            </a:pPr>
            <a:endParaRPr/>
          </a:p>
        </p:txBody>
      </p:sp>
      <p:pic>
        <p:nvPicPr>
          <p:cNvPr id="289" name="Google Shape;289;p4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Benefits</a:t>
            </a:r>
            <a:endParaRPr dirty="0"/>
          </a:p>
        </p:txBody>
      </p:sp>
      <p:sp>
        <p:nvSpPr>
          <p:cNvPr id="288" name="Google Shape;288;p40"/>
          <p:cNvSpPr txBox="1">
            <a:spLocks noGrp="1"/>
          </p:cNvSpPr>
          <p:nvPr>
            <p:ph type="body" idx="1"/>
          </p:nvPr>
        </p:nvSpPr>
        <p:spPr>
          <a:xfrm>
            <a:off x="311700" y="1618200"/>
            <a:ext cx="5874300" cy="29508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900"/>
              </a:spcBef>
              <a:spcAft>
                <a:spcPts val="0"/>
              </a:spcAft>
              <a:buClr>
                <a:srgbClr val="000000"/>
              </a:buClr>
              <a:buSzPts val="1800"/>
              <a:buFont typeface="Arial"/>
              <a:buChar char="●"/>
            </a:pPr>
            <a:r>
              <a:rPr lang="en-US" sz="1800" dirty="0">
                <a:solidFill>
                  <a:srgbClr val="000000"/>
                </a:solidFill>
                <a:latin typeface="Arial"/>
                <a:ea typeface="Arial"/>
                <a:cs typeface="Arial"/>
                <a:sym typeface="Arial"/>
              </a:rPr>
              <a:t>The team was aligned on the goals and what to work on for the next several </a:t>
            </a:r>
            <a:r>
              <a:rPr lang="en-US" sz="1800" dirty="0" err="1">
                <a:solidFill>
                  <a:srgbClr val="000000"/>
                </a:solidFill>
                <a:latin typeface="Arial"/>
                <a:ea typeface="Arial"/>
                <a:cs typeface="Arial"/>
                <a:sym typeface="Arial"/>
              </a:rPr>
              <a:t>Pis</a:t>
            </a:r>
            <a:endParaRPr lang="en-US" sz="1800" dirty="0">
              <a:solidFill>
                <a:srgbClr val="000000"/>
              </a:solidFill>
              <a:latin typeface="Arial"/>
              <a:ea typeface="Arial"/>
              <a:cs typeface="Arial"/>
              <a:sym typeface="Arial"/>
            </a:endParaRPr>
          </a:p>
          <a:p>
            <a:pPr marL="457200" lvl="0" indent="-342900" algn="l" rtl="0">
              <a:lnSpc>
                <a:spcPct val="90000"/>
              </a:lnSpc>
              <a:spcBef>
                <a:spcPts val="900"/>
              </a:spcBef>
              <a:spcAft>
                <a:spcPts val="0"/>
              </a:spcAft>
              <a:buClr>
                <a:srgbClr val="000000"/>
              </a:buClr>
              <a:buSzPts val="1800"/>
              <a:buFont typeface="Arial"/>
              <a:buChar char="●"/>
            </a:pPr>
            <a:r>
              <a:rPr lang="en-US" sz="1800" dirty="0">
                <a:solidFill>
                  <a:srgbClr val="000000"/>
                </a:solidFill>
                <a:latin typeface="Arial"/>
                <a:ea typeface="Arial"/>
                <a:cs typeface="Arial"/>
                <a:sym typeface="Arial"/>
              </a:rPr>
              <a:t>The discussions helped everyone to understand what their role was in moving this project forward and the agile stories were written quickly and in a more useful manner</a:t>
            </a:r>
          </a:p>
          <a:p>
            <a:pPr marL="457200" lvl="0" indent="-342900" algn="l" rtl="0">
              <a:lnSpc>
                <a:spcPct val="90000"/>
              </a:lnSpc>
              <a:spcBef>
                <a:spcPts val="900"/>
              </a:spcBef>
              <a:spcAft>
                <a:spcPts val="0"/>
              </a:spcAft>
              <a:buClr>
                <a:srgbClr val="000000"/>
              </a:buClr>
              <a:buSzPts val="1800"/>
              <a:buFont typeface="Arial"/>
              <a:buChar char="●"/>
            </a:pPr>
            <a:r>
              <a:rPr lang="en-US" sz="1800" dirty="0">
                <a:solidFill>
                  <a:srgbClr val="000000"/>
                </a:solidFill>
                <a:latin typeface="Arial"/>
                <a:ea typeface="Arial"/>
                <a:cs typeface="Arial"/>
                <a:sym typeface="Arial"/>
              </a:rPr>
              <a:t>The workflows were printed out and used throughout the project</a:t>
            </a:r>
            <a:endParaRPr sz="1800" dirty="0">
              <a:solidFill>
                <a:srgbClr val="000000"/>
              </a:solidFill>
              <a:latin typeface="Arial"/>
              <a:ea typeface="Arial"/>
              <a:cs typeface="Arial"/>
              <a:sym typeface="Arial"/>
            </a:endParaRPr>
          </a:p>
          <a:p>
            <a:pPr marL="0" lvl="0" indent="0" algn="l" rtl="0">
              <a:spcBef>
                <a:spcPts val="0"/>
              </a:spcBef>
              <a:spcAft>
                <a:spcPts val="1600"/>
              </a:spcAft>
              <a:buNone/>
            </a:pPr>
            <a:endParaRPr dirty="0"/>
          </a:p>
        </p:txBody>
      </p:sp>
      <p:pic>
        <p:nvPicPr>
          <p:cNvPr id="289" name="Google Shape;289;p40"/>
          <p:cNvPicPr preferRelativeResize="0"/>
          <p:nvPr/>
        </p:nvPicPr>
        <p:blipFill>
          <a:blip r:embed="rId3">
            <a:alphaModFix/>
          </a:blip>
          <a:stretch>
            <a:fillRect/>
          </a:stretch>
        </p:blipFill>
        <p:spPr>
          <a:xfrm>
            <a:off x="6151183" y="0"/>
            <a:ext cx="2992818" cy="5143500"/>
          </a:xfrm>
          <a:prstGeom prst="rect">
            <a:avLst/>
          </a:prstGeom>
          <a:noFill/>
          <a:ln>
            <a:noFill/>
          </a:ln>
        </p:spPr>
      </p:pic>
    </p:spTree>
    <p:extLst>
      <p:ext uri="{BB962C8B-B14F-4D97-AF65-F5344CB8AC3E}">
        <p14:creationId xmlns:p14="http://schemas.microsoft.com/office/powerpoint/2010/main" val="3268774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2"/>
          <p:cNvSpPr txBox="1">
            <a:spLocks noGrp="1"/>
          </p:cNvSpPr>
          <p:nvPr>
            <p:ph type="title"/>
          </p:nvPr>
        </p:nvSpPr>
        <p:spPr>
          <a:xfrm>
            <a:off x="311700" y="622922"/>
            <a:ext cx="4304688"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What would I do differently?</a:t>
            </a:r>
            <a:endParaRPr dirty="0"/>
          </a:p>
        </p:txBody>
      </p:sp>
      <p:pic>
        <p:nvPicPr>
          <p:cNvPr id="302" name="Google Shape;302;p42"/>
          <p:cNvPicPr preferRelativeResize="0"/>
          <p:nvPr/>
        </p:nvPicPr>
        <p:blipFill>
          <a:blip r:embed="rId3">
            <a:alphaModFix/>
          </a:blip>
          <a:stretch>
            <a:fillRect/>
          </a:stretch>
        </p:blipFill>
        <p:spPr>
          <a:xfrm>
            <a:off x="6151183" y="0"/>
            <a:ext cx="2992818" cy="5143500"/>
          </a:xfrm>
          <a:prstGeom prst="rect">
            <a:avLst/>
          </a:prstGeom>
          <a:noFill/>
          <a:ln>
            <a:noFill/>
          </a:ln>
        </p:spPr>
      </p:pic>
      <p:sp>
        <p:nvSpPr>
          <p:cNvPr id="303" name="Google Shape;303;p42"/>
          <p:cNvSpPr txBox="1"/>
          <p:nvPr/>
        </p:nvSpPr>
        <p:spPr>
          <a:xfrm>
            <a:off x="401700" y="1650600"/>
            <a:ext cx="5112600" cy="262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The workshop was a great success but there were some activities that worked better than others.</a:t>
            </a:r>
            <a:endParaRPr/>
          </a:p>
          <a:p>
            <a:pPr marL="0" lvl="0" indent="0" algn="l" rtl="0">
              <a:spcBef>
                <a:spcPts val="0"/>
              </a:spcBef>
              <a:spcAft>
                <a:spcPts val="0"/>
              </a:spcAft>
              <a:buNone/>
            </a:pPr>
            <a:endParaRPr/>
          </a:p>
          <a:p>
            <a:pPr marL="0" lvl="0" indent="0" algn="l" rtl="0">
              <a:spcBef>
                <a:spcPts val="0"/>
              </a:spcBef>
              <a:spcAft>
                <a:spcPts val="0"/>
              </a:spcAft>
              <a:buNone/>
            </a:pPr>
            <a:r>
              <a:rPr lang="en"/>
              <a:t>The Scenarios (Doing, Thinking, Feeling) were not as effective and seemed redundant with the workflows. I would skip the scenarios next time.</a:t>
            </a:r>
            <a:endParaRPr/>
          </a:p>
          <a:p>
            <a:pPr marL="0" lvl="0" indent="0" algn="l" rtl="0">
              <a:spcBef>
                <a:spcPts val="0"/>
              </a:spcBef>
              <a:spcAft>
                <a:spcPts val="0"/>
              </a:spcAft>
              <a:buNone/>
            </a:pPr>
            <a:endParaRPr/>
          </a:p>
          <a:p>
            <a:pPr marL="0" lvl="0" indent="0" algn="l" rtl="0">
              <a:spcBef>
                <a:spcPts val="0"/>
              </a:spcBef>
              <a:spcAft>
                <a:spcPts val="0"/>
              </a:spcAft>
              <a:buNone/>
            </a:pPr>
            <a:r>
              <a:rPr lang="en"/>
              <a:t>All teams worked on the same ideas/workflows. In retrospect, I would have had each team work on something different so we could get more ideas fleshed out to maximize our time together.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Second Project: Iterative Design with Usability Study</a:t>
            </a:r>
            <a:endParaRPr dirty="0"/>
          </a:p>
        </p:txBody>
      </p:sp>
      <p:pic>
        <p:nvPicPr>
          <p:cNvPr id="309" name="Google Shape;309;p43"/>
          <p:cNvPicPr preferRelativeResize="0"/>
          <p:nvPr/>
        </p:nvPicPr>
        <p:blipFill>
          <a:blip r:embed="rId3">
            <a:alphaModFix/>
          </a:blip>
          <a:stretch>
            <a:fillRect/>
          </a:stretch>
        </p:blipFill>
        <p:spPr>
          <a:xfrm>
            <a:off x="3577925" y="3230900"/>
            <a:ext cx="1592945" cy="1584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4"/>
          <p:cNvSpPr txBox="1">
            <a:spLocks noGrp="1"/>
          </p:cNvSpPr>
          <p:nvPr>
            <p:ph type="title"/>
          </p:nvPr>
        </p:nvSpPr>
        <p:spPr>
          <a:xfrm>
            <a:off x="311700" y="631800"/>
            <a:ext cx="4147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Study series: Mainframe Application Tuner (MAT) Dashboard</a:t>
            </a:r>
            <a:endParaRPr/>
          </a:p>
        </p:txBody>
      </p:sp>
      <p:sp>
        <p:nvSpPr>
          <p:cNvPr id="315" name="Google Shape;315;p44"/>
          <p:cNvSpPr txBox="1">
            <a:spLocks noGrp="1"/>
          </p:cNvSpPr>
          <p:nvPr>
            <p:ph type="body" idx="1"/>
          </p:nvPr>
        </p:nvSpPr>
        <p:spPr>
          <a:xfrm>
            <a:off x="311700" y="1618200"/>
            <a:ext cx="37929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000000"/>
                </a:solidFill>
                <a:latin typeface="Arial"/>
                <a:ea typeface="Arial"/>
                <a:cs typeface="Arial"/>
                <a:sym typeface="Arial"/>
              </a:rPr>
              <a:t>CA MAT is designed to identify the root causes of application performance inefficiencies in mainframe applications</a:t>
            </a:r>
            <a:endParaRPr sz="1400">
              <a:solidFill>
                <a:srgbClr val="000000"/>
              </a:solidFill>
              <a:latin typeface="Arial"/>
              <a:ea typeface="Arial"/>
              <a:cs typeface="Arial"/>
              <a:sym typeface="Arial"/>
            </a:endParaRPr>
          </a:p>
          <a:p>
            <a:pPr marL="0" lvl="0" indent="0" algn="l" rtl="0">
              <a:spcBef>
                <a:spcPts val="1600"/>
              </a:spcBef>
              <a:spcAft>
                <a:spcPts val="0"/>
              </a:spcAft>
              <a:buNone/>
            </a:pPr>
            <a:r>
              <a:rPr lang="en" sz="1400">
                <a:latin typeface="Arial"/>
                <a:ea typeface="Arial"/>
                <a:cs typeface="Arial"/>
                <a:sym typeface="Arial"/>
              </a:rPr>
              <a:t>This project was more than just a usability study. It combined:</a:t>
            </a:r>
            <a:endParaRPr sz="1400">
              <a:latin typeface="Arial"/>
              <a:ea typeface="Arial"/>
              <a:cs typeface="Arial"/>
              <a:sym typeface="Arial"/>
            </a:endParaRPr>
          </a:p>
          <a:p>
            <a:pPr marL="457200" lvl="0" indent="-317500" algn="l" rtl="0">
              <a:spcBef>
                <a:spcPts val="1600"/>
              </a:spcBef>
              <a:spcAft>
                <a:spcPts val="0"/>
              </a:spcAft>
              <a:buSzPts val="1400"/>
              <a:buFont typeface="Arial"/>
              <a:buChar char="●"/>
            </a:pPr>
            <a:r>
              <a:rPr lang="en" sz="1400">
                <a:latin typeface="Arial"/>
                <a:ea typeface="Arial"/>
                <a:cs typeface="Arial"/>
                <a:sym typeface="Arial"/>
              </a:rPr>
              <a:t>Collaborative design workshop</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Paper prototype usability study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Interactive wireframe usability study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Final coded version study</a:t>
            </a:r>
            <a:endParaRPr sz="1400">
              <a:latin typeface="Arial"/>
              <a:ea typeface="Arial"/>
              <a:cs typeface="Arial"/>
              <a:sym typeface="Arial"/>
            </a:endParaRPr>
          </a:p>
        </p:txBody>
      </p:sp>
      <p:pic>
        <p:nvPicPr>
          <p:cNvPr id="316" name="Google Shape;316;p44"/>
          <p:cNvPicPr preferRelativeResize="0"/>
          <p:nvPr/>
        </p:nvPicPr>
        <p:blipFill>
          <a:blip r:embed="rId3">
            <a:alphaModFix/>
          </a:blip>
          <a:stretch>
            <a:fillRect/>
          </a:stretch>
        </p:blipFill>
        <p:spPr>
          <a:xfrm>
            <a:off x="4137750" y="1609725"/>
            <a:ext cx="4219575" cy="1924050"/>
          </a:xfrm>
          <a:prstGeom prst="rect">
            <a:avLst/>
          </a:prstGeom>
          <a:noFill/>
          <a:ln w="9525" cap="flat" cmpd="sng">
            <a:solidFill>
              <a:srgbClr val="999999"/>
            </a:solidFill>
            <a:prstDash val="solid"/>
            <a:round/>
            <a:headEnd type="none" w="sm" len="sm"/>
            <a:tailEnd type="none" w="sm" len="sm"/>
          </a:ln>
        </p:spPr>
      </p:pic>
      <p:pic>
        <p:nvPicPr>
          <p:cNvPr id="317" name="Google Shape;317;p44"/>
          <p:cNvPicPr preferRelativeResize="0"/>
          <p:nvPr/>
        </p:nvPicPr>
        <p:blipFill>
          <a:blip r:embed="rId4">
            <a:alphaModFix/>
          </a:blip>
          <a:stretch>
            <a:fillRect/>
          </a:stretch>
        </p:blipFill>
        <p:spPr>
          <a:xfrm>
            <a:off x="4996700" y="2996250"/>
            <a:ext cx="4147301" cy="2147250"/>
          </a:xfrm>
          <a:prstGeom prst="rect">
            <a:avLst/>
          </a:prstGeom>
          <a:noFill/>
          <a:ln w="9525" cap="flat" cmpd="sng">
            <a:solidFill>
              <a:srgbClr val="999999"/>
            </a:solidFill>
            <a:prstDash val="solid"/>
            <a:round/>
            <a:headEnd type="none" w="sm" len="sm"/>
            <a:tailEnd type="none" w="sm" len="sm"/>
          </a:ln>
        </p:spPr>
      </p:pic>
      <p:sp>
        <p:nvSpPr>
          <p:cNvPr id="318" name="Google Shape;318;p44"/>
          <p:cNvSpPr txBox="1"/>
          <p:nvPr/>
        </p:nvSpPr>
        <p:spPr>
          <a:xfrm>
            <a:off x="7563625" y="1237125"/>
            <a:ext cx="964200" cy="37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Before</a:t>
            </a:r>
            <a:endParaRPr/>
          </a:p>
        </p:txBody>
      </p:sp>
      <p:sp>
        <p:nvSpPr>
          <p:cNvPr id="319" name="Google Shape;319;p44"/>
          <p:cNvSpPr txBox="1"/>
          <p:nvPr/>
        </p:nvSpPr>
        <p:spPr>
          <a:xfrm>
            <a:off x="4390375" y="4663950"/>
            <a:ext cx="964200" cy="37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After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Problem to Solve</a:t>
            </a:r>
            <a:endParaRPr/>
          </a:p>
        </p:txBody>
      </p:sp>
      <p:sp>
        <p:nvSpPr>
          <p:cNvPr id="325" name="Google Shape;325;p45"/>
          <p:cNvSpPr txBox="1">
            <a:spLocks noGrp="1"/>
          </p:cNvSpPr>
          <p:nvPr>
            <p:ph type="body" idx="1"/>
          </p:nvPr>
        </p:nvSpPr>
        <p:spPr>
          <a:xfrm>
            <a:off x="416300" y="1559775"/>
            <a:ext cx="51198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Targeting a new persona for this product </a:t>
            </a:r>
            <a:endParaRPr sz="1400">
              <a:solidFill>
                <a:srgbClr val="000000"/>
              </a:solidFill>
              <a:latin typeface="Arial"/>
              <a:ea typeface="Arial"/>
              <a:cs typeface="Arial"/>
              <a:sym typeface="Arial"/>
            </a:endParaRPr>
          </a:p>
          <a:p>
            <a:pPr marL="914400" lvl="1"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Application Developers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There was a need for a new GUI 'Dashboard' screen to present a high level view that an Application Developer could easily understand and use. It was currently mainly being used only by the systems programmer or systems admins.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Need an easy, visual way for them to quickly identify problems they encounter and then fix the problem</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They will do this in an Eclipse-based GUI</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326" name="Google Shape;326;p45"/>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6"/>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Original Design</a:t>
            </a:r>
            <a:endParaRPr/>
          </a:p>
        </p:txBody>
      </p:sp>
      <p:sp>
        <p:nvSpPr>
          <p:cNvPr id="332" name="Google Shape;332;p46"/>
          <p:cNvSpPr txBox="1">
            <a:spLocks noGrp="1"/>
          </p:cNvSpPr>
          <p:nvPr>
            <p:ph type="body" idx="1"/>
          </p:nvPr>
        </p:nvSpPr>
        <p:spPr>
          <a:xfrm>
            <a:off x="197225" y="1573575"/>
            <a:ext cx="34617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Data is across multiple tabs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Difficult to decipher the problem</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Tables are too large, overwhelming</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333" name="Google Shape;333;p46"/>
          <p:cNvPicPr preferRelativeResize="0"/>
          <p:nvPr/>
        </p:nvPicPr>
        <p:blipFill>
          <a:blip r:embed="rId3">
            <a:alphaModFix/>
          </a:blip>
          <a:stretch>
            <a:fillRect/>
          </a:stretch>
        </p:blipFill>
        <p:spPr>
          <a:xfrm>
            <a:off x="1789350" y="3297225"/>
            <a:ext cx="3022850" cy="1881875"/>
          </a:xfrm>
          <a:prstGeom prst="rect">
            <a:avLst/>
          </a:prstGeom>
          <a:noFill/>
          <a:ln w="9525" cap="flat" cmpd="sng">
            <a:solidFill>
              <a:srgbClr val="999999"/>
            </a:solidFill>
            <a:prstDash val="solid"/>
            <a:round/>
            <a:headEnd type="none" w="sm" len="sm"/>
            <a:tailEnd type="none" w="sm" len="sm"/>
          </a:ln>
        </p:spPr>
      </p:pic>
      <p:pic>
        <p:nvPicPr>
          <p:cNvPr id="334" name="Google Shape;334;p46"/>
          <p:cNvPicPr preferRelativeResize="0"/>
          <p:nvPr/>
        </p:nvPicPr>
        <p:blipFill>
          <a:blip r:embed="rId4">
            <a:alphaModFix/>
          </a:blip>
          <a:stretch>
            <a:fillRect/>
          </a:stretch>
        </p:blipFill>
        <p:spPr>
          <a:xfrm>
            <a:off x="4924425" y="3350300"/>
            <a:ext cx="4219575" cy="1828800"/>
          </a:xfrm>
          <a:prstGeom prst="rect">
            <a:avLst/>
          </a:prstGeom>
          <a:noFill/>
          <a:ln w="9525" cap="flat" cmpd="sng">
            <a:solidFill>
              <a:srgbClr val="999999"/>
            </a:solidFill>
            <a:prstDash val="solid"/>
            <a:round/>
            <a:headEnd type="none" w="sm" len="sm"/>
            <a:tailEnd type="none" w="sm" len="sm"/>
          </a:ln>
        </p:spPr>
      </p:pic>
      <p:pic>
        <p:nvPicPr>
          <p:cNvPr id="335" name="Google Shape;335;p46"/>
          <p:cNvPicPr preferRelativeResize="0"/>
          <p:nvPr/>
        </p:nvPicPr>
        <p:blipFill>
          <a:blip r:embed="rId5">
            <a:alphaModFix/>
          </a:blip>
          <a:stretch>
            <a:fillRect/>
          </a:stretch>
        </p:blipFill>
        <p:spPr>
          <a:xfrm>
            <a:off x="3732073" y="1573575"/>
            <a:ext cx="3527600" cy="1608525"/>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47"/>
          <p:cNvPicPr preferRelativeResize="0"/>
          <p:nvPr/>
        </p:nvPicPr>
        <p:blipFill>
          <a:blip r:embed="rId3">
            <a:alphaModFix/>
          </a:blip>
          <a:stretch>
            <a:fillRect/>
          </a:stretch>
        </p:blipFill>
        <p:spPr>
          <a:xfrm>
            <a:off x="6170500" y="16600"/>
            <a:ext cx="2973500" cy="5110300"/>
          </a:xfrm>
          <a:prstGeom prst="rect">
            <a:avLst/>
          </a:prstGeom>
          <a:noFill/>
          <a:ln>
            <a:noFill/>
          </a:ln>
        </p:spPr>
      </p:pic>
      <p:sp>
        <p:nvSpPr>
          <p:cNvPr id="341" name="Google Shape;341;p47"/>
          <p:cNvSpPr txBox="1">
            <a:spLocks noGrp="1"/>
          </p:cNvSpPr>
          <p:nvPr>
            <p:ph type="title"/>
          </p:nvPr>
        </p:nvSpPr>
        <p:spPr>
          <a:xfrm>
            <a:off x="311699" y="631800"/>
            <a:ext cx="3639515"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UX Design Process Overview</a:t>
            </a:r>
            <a:endParaRPr dirty="0"/>
          </a:p>
        </p:txBody>
      </p:sp>
      <p:sp>
        <p:nvSpPr>
          <p:cNvPr id="6" name="Pentagon 5">
            <a:extLst>
              <a:ext uri="{FF2B5EF4-FFF2-40B4-BE49-F238E27FC236}">
                <a16:creationId xmlns:a16="http://schemas.microsoft.com/office/drawing/2014/main" id="{EECCE429-4F64-6341-AD10-94E85BAF428A}"/>
              </a:ext>
            </a:extLst>
          </p:cNvPr>
          <p:cNvSpPr/>
          <p:nvPr/>
        </p:nvSpPr>
        <p:spPr>
          <a:xfrm>
            <a:off x="4939718" y="1738407"/>
            <a:ext cx="1471613" cy="276225"/>
          </a:xfrm>
          <a:prstGeom prst="homePlate">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050">
              <a:solidFill>
                <a:srgbClr val="FFFFFF"/>
              </a:solidFill>
              <a:latin typeface="Lucida Sans Unicode" panose="020B0602030504020204" pitchFamily="34" charset="0"/>
            </a:endParaRPr>
          </a:p>
        </p:txBody>
      </p:sp>
      <p:sp>
        <p:nvSpPr>
          <p:cNvPr id="7" name="Pentagon 6">
            <a:extLst>
              <a:ext uri="{FF2B5EF4-FFF2-40B4-BE49-F238E27FC236}">
                <a16:creationId xmlns:a16="http://schemas.microsoft.com/office/drawing/2014/main" id="{5DAE8BEC-26F7-1547-A78D-96BB13B06BE8}"/>
              </a:ext>
            </a:extLst>
          </p:cNvPr>
          <p:cNvSpPr/>
          <p:nvPr/>
        </p:nvSpPr>
        <p:spPr>
          <a:xfrm>
            <a:off x="2639431" y="1738407"/>
            <a:ext cx="1871663" cy="276225"/>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050">
              <a:solidFill>
                <a:srgbClr val="FFFFFF"/>
              </a:solidFill>
              <a:latin typeface="Lucida Sans Unicode" panose="020B0602030504020204" pitchFamily="34" charset="0"/>
            </a:endParaRPr>
          </a:p>
        </p:txBody>
      </p:sp>
      <p:sp>
        <p:nvSpPr>
          <p:cNvPr id="8" name="Pentagon 7">
            <a:extLst>
              <a:ext uri="{FF2B5EF4-FFF2-40B4-BE49-F238E27FC236}">
                <a16:creationId xmlns:a16="http://schemas.microsoft.com/office/drawing/2014/main" id="{91DA52FF-94D8-5A47-96B9-09AFCAA18F6F}"/>
              </a:ext>
            </a:extLst>
          </p:cNvPr>
          <p:cNvSpPr/>
          <p:nvPr/>
        </p:nvSpPr>
        <p:spPr>
          <a:xfrm>
            <a:off x="383980" y="1725216"/>
            <a:ext cx="1871663" cy="276225"/>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050">
              <a:solidFill>
                <a:srgbClr val="FFFFFF"/>
              </a:solidFill>
              <a:latin typeface="Lucida Sans Unicode" panose="020B0602030504020204" pitchFamily="34" charset="0"/>
            </a:endParaRPr>
          </a:p>
        </p:txBody>
      </p:sp>
      <p:sp>
        <p:nvSpPr>
          <p:cNvPr id="9" name="TextBox 5">
            <a:extLst>
              <a:ext uri="{FF2B5EF4-FFF2-40B4-BE49-F238E27FC236}">
                <a16:creationId xmlns:a16="http://schemas.microsoft.com/office/drawing/2014/main" id="{DB30A0F3-79A4-F147-95CF-B71DFD5C76A9}"/>
              </a:ext>
            </a:extLst>
          </p:cNvPr>
          <p:cNvSpPr txBox="1">
            <a:spLocks noChangeArrowheads="1"/>
          </p:cNvSpPr>
          <p:nvPr/>
        </p:nvSpPr>
        <p:spPr bwMode="auto">
          <a:xfrm>
            <a:off x="402799" y="1701359"/>
            <a:ext cx="94448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350" b="1" dirty="0">
                <a:solidFill>
                  <a:schemeClr val="bg1"/>
                </a:solidFill>
                <a:latin typeface="Arial" panose="020B0604020202020204" pitchFamily="34" charset="0"/>
              </a:rPr>
              <a:t>Analysis </a:t>
            </a:r>
          </a:p>
        </p:txBody>
      </p:sp>
      <p:sp>
        <p:nvSpPr>
          <p:cNvPr id="10" name="Rectangle 9">
            <a:extLst>
              <a:ext uri="{FF2B5EF4-FFF2-40B4-BE49-F238E27FC236}">
                <a16:creationId xmlns:a16="http://schemas.microsoft.com/office/drawing/2014/main" id="{E2E7B716-23B0-4046-B446-EF0D28F21249}"/>
              </a:ext>
            </a:extLst>
          </p:cNvPr>
          <p:cNvSpPr/>
          <p:nvPr/>
        </p:nvSpPr>
        <p:spPr>
          <a:xfrm>
            <a:off x="402799" y="2151762"/>
            <a:ext cx="2222697" cy="807913"/>
          </a:xfrm>
          <a:prstGeom prst="rect">
            <a:avLst/>
          </a:prstGeom>
        </p:spPr>
        <p:txBody>
          <a:bodyPr wrap="square">
            <a:spAutoFit/>
          </a:bodyPr>
          <a:lstStyle/>
          <a:p>
            <a:pPr eaLnBrk="1" hangingPunct="1">
              <a:defRPr/>
            </a:pPr>
            <a:r>
              <a:rPr lang="en-US" sz="1200" dirty="0">
                <a:latin typeface="Arial" charset="0"/>
                <a:cs typeface="Arial" charset="0"/>
              </a:rPr>
              <a:t>Collaborative Design Studio</a:t>
            </a: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Identify all use cases (tasks)</a:t>
            </a:r>
          </a:p>
          <a:p>
            <a:pPr eaLnBrk="1" hangingPunct="1">
              <a:defRPr/>
            </a:pPr>
            <a:r>
              <a:rPr lang="en-US" sz="1050" i="1" dirty="0">
                <a:solidFill>
                  <a:schemeClr val="bg1">
                    <a:lumMod val="50000"/>
                  </a:schemeClr>
                </a:solidFill>
                <a:latin typeface="Arial" charset="0"/>
                <a:cs typeface="Arial" charset="0"/>
              </a:rPr>
              <a:t>Assumptions, Triggers, Goals</a:t>
            </a:r>
          </a:p>
        </p:txBody>
      </p:sp>
      <p:sp>
        <p:nvSpPr>
          <p:cNvPr id="11" name="Rectangle 10">
            <a:extLst>
              <a:ext uri="{FF2B5EF4-FFF2-40B4-BE49-F238E27FC236}">
                <a16:creationId xmlns:a16="http://schemas.microsoft.com/office/drawing/2014/main" id="{C4CD5205-516C-3944-8F0A-5DD93D33A336}"/>
              </a:ext>
            </a:extLst>
          </p:cNvPr>
          <p:cNvSpPr/>
          <p:nvPr/>
        </p:nvSpPr>
        <p:spPr>
          <a:xfrm>
            <a:off x="408480" y="3144341"/>
            <a:ext cx="1877615" cy="438582"/>
          </a:xfrm>
          <a:prstGeom prst="rect">
            <a:avLst/>
          </a:prstGeom>
        </p:spPr>
        <p:txBody>
          <a:bodyPr wrap="square">
            <a:spAutoFit/>
          </a:bodyPr>
          <a:lstStyle/>
          <a:p>
            <a:pPr eaLnBrk="1" hangingPunct="1">
              <a:defRPr/>
            </a:pPr>
            <a:r>
              <a:rPr lang="en-US" sz="1200" dirty="0">
                <a:latin typeface="Arial" charset="0"/>
                <a:cs typeface="Arial" charset="0"/>
              </a:rPr>
              <a:t>Create workflow diagram </a:t>
            </a:r>
          </a:p>
          <a:p>
            <a:pPr eaLnBrk="1" hangingPunct="1">
              <a:defRPr/>
            </a:pPr>
            <a:r>
              <a:rPr lang="en-US" sz="1050" i="1" dirty="0">
                <a:solidFill>
                  <a:schemeClr val="bg1">
                    <a:lumMod val="50000"/>
                  </a:schemeClr>
                </a:solidFill>
                <a:latin typeface="Arial" charset="0"/>
                <a:cs typeface="Arial" charset="0"/>
              </a:rPr>
              <a:t>Incorporates all use cases </a:t>
            </a:r>
          </a:p>
        </p:txBody>
      </p:sp>
      <p:sp>
        <p:nvSpPr>
          <p:cNvPr id="12" name="TextBox 8">
            <a:extLst>
              <a:ext uri="{FF2B5EF4-FFF2-40B4-BE49-F238E27FC236}">
                <a16:creationId xmlns:a16="http://schemas.microsoft.com/office/drawing/2014/main" id="{80265F20-0D80-704F-B45C-9468AE932000}"/>
              </a:ext>
            </a:extLst>
          </p:cNvPr>
          <p:cNvSpPr txBox="1">
            <a:spLocks noChangeArrowheads="1"/>
          </p:cNvSpPr>
          <p:nvPr/>
        </p:nvSpPr>
        <p:spPr bwMode="auto">
          <a:xfrm>
            <a:off x="2652571" y="1713287"/>
            <a:ext cx="76174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350" b="1" dirty="0">
                <a:solidFill>
                  <a:schemeClr val="bg1"/>
                </a:solidFill>
                <a:latin typeface="Arial" panose="020B0604020202020204" pitchFamily="34" charset="0"/>
              </a:rPr>
              <a:t>Design</a:t>
            </a:r>
          </a:p>
        </p:txBody>
      </p:sp>
      <p:sp>
        <p:nvSpPr>
          <p:cNvPr id="13" name="Rectangle 12">
            <a:extLst>
              <a:ext uri="{FF2B5EF4-FFF2-40B4-BE49-F238E27FC236}">
                <a16:creationId xmlns:a16="http://schemas.microsoft.com/office/drawing/2014/main" id="{16DF10B5-168F-C945-9569-157C72CCFDBE}"/>
              </a:ext>
            </a:extLst>
          </p:cNvPr>
          <p:cNvSpPr/>
          <p:nvPr/>
        </p:nvSpPr>
        <p:spPr>
          <a:xfrm>
            <a:off x="2639431" y="2115835"/>
            <a:ext cx="3429000" cy="2677656"/>
          </a:xfrm>
          <a:prstGeom prst="rect">
            <a:avLst/>
          </a:prstGeom>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chemeClr val="bg2">
                    <a:lumMod val="50000"/>
                  </a:schemeClr>
                </a:solidFill>
              </a:rPr>
              <a:t>Create</a:t>
            </a:r>
            <a:r>
              <a:rPr lang="en-US" altLang="en-US" sz="1200" dirty="0"/>
              <a:t> </a:t>
            </a:r>
            <a:r>
              <a:rPr lang="en-US" altLang="en-US" sz="1200" dirty="0">
                <a:solidFill>
                  <a:schemeClr val="bg2">
                    <a:lumMod val="50000"/>
                  </a:schemeClr>
                </a:solidFill>
              </a:rPr>
              <a:t>paper prototype</a:t>
            </a:r>
          </a:p>
          <a:p>
            <a:pPr eaLnBrk="1" hangingPunct="1"/>
            <a:endParaRPr lang="en-US" altLang="en-US" sz="1200" dirty="0"/>
          </a:p>
          <a:p>
            <a:pPr eaLnBrk="1" hangingPunct="1"/>
            <a:r>
              <a:rPr lang="en-US" altLang="en-US" sz="1200" dirty="0">
                <a:solidFill>
                  <a:schemeClr val="bg2">
                    <a:lumMod val="50000"/>
                  </a:schemeClr>
                </a:solidFill>
              </a:rPr>
              <a:t>Usability test </a:t>
            </a:r>
          </a:p>
          <a:p>
            <a:pPr eaLnBrk="1" hangingPunct="1"/>
            <a:r>
              <a:rPr lang="en-US" altLang="en-US" sz="1050" i="1" dirty="0">
                <a:solidFill>
                  <a:srgbClr val="7F7F7F"/>
                </a:solidFill>
              </a:rPr>
              <a:t>Test</a:t>
            </a:r>
            <a:r>
              <a:rPr lang="en-US" altLang="en-US" sz="1200" dirty="0"/>
              <a:t> </a:t>
            </a:r>
            <a:r>
              <a:rPr lang="en-US" altLang="en-US" sz="1050" i="1" dirty="0">
                <a:solidFill>
                  <a:srgbClr val="7F7F7F"/>
                </a:solidFill>
              </a:rPr>
              <a:t>paper prototype with end users</a:t>
            </a:r>
          </a:p>
          <a:p>
            <a:pPr eaLnBrk="1" hangingPunct="1"/>
            <a:endParaRPr lang="en-US" altLang="en-US" sz="1200" dirty="0"/>
          </a:p>
          <a:p>
            <a:pPr eaLnBrk="1" hangingPunct="1"/>
            <a:r>
              <a:rPr lang="en-US" altLang="en-US" sz="1200" dirty="0">
                <a:solidFill>
                  <a:schemeClr val="bg2">
                    <a:lumMod val="50000"/>
                  </a:schemeClr>
                </a:solidFill>
              </a:rPr>
              <a:t>Revise prototype</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Test again</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Create detailed mockup in Axure</a:t>
            </a:r>
          </a:p>
          <a:p>
            <a:pPr eaLnBrk="1" hangingPunct="1"/>
            <a:r>
              <a:rPr lang="en-US" altLang="en-US" sz="1050" i="1" dirty="0">
                <a:solidFill>
                  <a:srgbClr val="7F7F7F"/>
                </a:solidFill>
              </a:rPr>
              <a:t>Use components from the Design System</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Final usability test</a:t>
            </a:r>
          </a:p>
          <a:p>
            <a:pPr eaLnBrk="1" hangingPunct="1"/>
            <a:endParaRPr lang="en-US" altLang="en-US" sz="1200" dirty="0"/>
          </a:p>
        </p:txBody>
      </p:sp>
      <p:sp>
        <p:nvSpPr>
          <p:cNvPr id="14" name="TextBox 10">
            <a:extLst>
              <a:ext uri="{FF2B5EF4-FFF2-40B4-BE49-F238E27FC236}">
                <a16:creationId xmlns:a16="http://schemas.microsoft.com/office/drawing/2014/main" id="{8770ED16-CD76-7147-B3D0-3131CC0C95E7}"/>
              </a:ext>
            </a:extLst>
          </p:cNvPr>
          <p:cNvSpPr txBox="1">
            <a:spLocks noChangeArrowheads="1"/>
          </p:cNvSpPr>
          <p:nvPr/>
        </p:nvSpPr>
        <p:spPr bwMode="auto">
          <a:xfrm>
            <a:off x="4916982" y="1747284"/>
            <a:ext cx="1164213" cy="253916"/>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marR="0" lvl="0" algn="l" rtl="0">
              <a:lnSpc>
                <a:spcPct val="100000"/>
              </a:lnSpc>
              <a:spcBef>
                <a:spcPts val="0"/>
              </a:spcBef>
              <a:spcAft>
                <a:spcPts val="0"/>
              </a:spcAft>
            </a:defPPr>
            <a:lvl1pPr algn="ctr">
              <a:defRPr sz="1050">
                <a:solidFill>
                  <a:srgbClr val="FFFFFF"/>
                </a:solidFill>
                <a:latin typeface="Lucida Sans Unicode" panose="020B0602030504020204" pitchFamily="34" charset="0"/>
                <a:ea typeface="+mn-ea"/>
                <a:cs typeface="Arial" panose="020B0604020202020204" pitchFamily="34" charset="0"/>
              </a:defRPr>
            </a:lvl1pPr>
            <a:lvl2pPr marL="742950" indent="-285750">
              <a:defRPr>
                <a:solidFill>
                  <a:schemeClr val="tx1"/>
                </a:solidFill>
                <a:latin typeface="Arial" panose="020B0604020202020204" pitchFamily="34" charset="0"/>
                <a:ea typeface="+mn-ea"/>
                <a:cs typeface="Arial" panose="020B0604020202020204" pitchFamily="34" charset="0"/>
              </a:defRPr>
            </a:lvl2pPr>
            <a:lvl3pPr marL="1143000" indent="-228600">
              <a:defRPr>
                <a:solidFill>
                  <a:schemeClr val="tx1"/>
                </a:solidFill>
                <a:latin typeface="Arial" panose="020B0604020202020204" pitchFamily="34" charset="0"/>
                <a:ea typeface="+mn-ea"/>
                <a:cs typeface="Arial" panose="020B0604020202020204" pitchFamily="34" charset="0"/>
              </a:defRPr>
            </a:lvl3pPr>
            <a:lvl4pPr marL="1600200" indent="-228600">
              <a:defRPr>
                <a:solidFill>
                  <a:schemeClr val="tx1"/>
                </a:solidFill>
                <a:latin typeface="Arial" panose="020B0604020202020204" pitchFamily="34" charset="0"/>
                <a:ea typeface="+mn-ea"/>
                <a:cs typeface="Arial" panose="020B0604020202020204" pitchFamily="34" charset="0"/>
              </a:defRPr>
            </a:lvl4pPr>
            <a:lvl5pPr marL="2057400" indent="-228600">
              <a:defRPr>
                <a:solidFill>
                  <a:schemeClr val="tx1"/>
                </a:solidFill>
                <a:latin typeface="Arial" panose="020B0604020202020204" pitchFamily="34" charset="0"/>
                <a:ea typeface="+mn-ea"/>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9pPr>
          </a:lstStyle>
          <a:p>
            <a:r>
              <a:rPr lang="en-US" altLang="en-US" sz="1200" b="1" dirty="0"/>
              <a:t>Specification</a:t>
            </a:r>
          </a:p>
        </p:txBody>
      </p:sp>
      <p:sp>
        <p:nvSpPr>
          <p:cNvPr id="15" name="Rectangle 11">
            <a:extLst>
              <a:ext uri="{FF2B5EF4-FFF2-40B4-BE49-F238E27FC236}">
                <a16:creationId xmlns:a16="http://schemas.microsoft.com/office/drawing/2014/main" id="{D8E11337-C3BA-CF4C-9918-10E0CFC2FA2C}"/>
              </a:ext>
            </a:extLst>
          </p:cNvPr>
          <p:cNvSpPr>
            <a:spLocks noChangeArrowheads="1"/>
          </p:cNvSpPr>
          <p:nvPr/>
        </p:nvSpPr>
        <p:spPr bwMode="auto">
          <a:xfrm>
            <a:off x="4939718" y="2115835"/>
            <a:ext cx="1657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200" dirty="0">
                <a:solidFill>
                  <a:schemeClr val="bg2">
                    <a:lumMod val="50000"/>
                  </a:schemeClr>
                </a:solidFill>
                <a:latin typeface="Arial" panose="020B0604020202020204" pitchFamily="34" charset="0"/>
              </a:rPr>
              <a:t>Notated Design</a:t>
            </a:r>
          </a:p>
        </p:txBody>
      </p:sp>
    </p:spTree>
    <p:extLst>
      <p:ext uri="{BB962C8B-B14F-4D97-AF65-F5344CB8AC3E}">
        <p14:creationId xmlns:p14="http://schemas.microsoft.com/office/powerpoint/2010/main" val="3925235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8"/>
          <p:cNvSpPr txBox="1">
            <a:spLocks noGrp="1"/>
          </p:cNvSpPr>
          <p:nvPr>
            <p:ph type="title"/>
          </p:nvPr>
        </p:nvSpPr>
        <p:spPr>
          <a:xfrm>
            <a:off x="311700" y="631800"/>
            <a:ext cx="39681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Collaborative Design Studio</a:t>
            </a:r>
            <a:endParaRPr dirty="0"/>
          </a:p>
        </p:txBody>
      </p:sp>
      <p:sp>
        <p:nvSpPr>
          <p:cNvPr id="349" name="Google Shape;349;p48"/>
          <p:cNvSpPr txBox="1">
            <a:spLocks noGrp="1"/>
          </p:cNvSpPr>
          <p:nvPr>
            <p:ph type="body" idx="1"/>
          </p:nvPr>
        </p:nvSpPr>
        <p:spPr>
          <a:xfrm>
            <a:off x="311700" y="1618200"/>
            <a:ext cx="3968100" cy="2950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rial"/>
              <a:buChar char="●"/>
            </a:pPr>
            <a:r>
              <a:rPr lang="en" sz="1100" dirty="0">
                <a:latin typeface="Arial"/>
                <a:ea typeface="Arial"/>
                <a:cs typeface="Arial"/>
                <a:sym typeface="Arial"/>
              </a:rPr>
              <a:t>I facilitated a small collaborative Design Studio with the Product Owner, Architect, and Product Manager</a:t>
            </a:r>
            <a:endParaRPr sz="1100" dirty="0">
              <a:latin typeface="Arial"/>
              <a:ea typeface="Arial"/>
              <a:cs typeface="Arial"/>
              <a:sym typeface="Arial"/>
            </a:endParaRPr>
          </a:p>
          <a:p>
            <a:pPr marL="457200" lvl="0" indent="-298450" algn="l" rtl="0">
              <a:spcBef>
                <a:spcPts val="0"/>
              </a:spcBef>
              <a:spcAft>
                <a:spcPts val="0"/>
              </a:spcAft>
              <a:buSzPts val="1100"/>
              <a:buFont typeface="Arial"/>
              <a:buChar char="●"/>
            </a:pPr>
            <a:r>
              <a:rPr lang="en" sz="1100" dirty="0">
                <a:latin typeface="Arial"/>
                <a:ea typeface="Arial"/>
                <a:cs typeface="Arial"/>
                <a:sym typeface="Arial"/>
              </a:rPr>
              <a:t>We identified personas, use cases, workflows, and sketches</a:t>
            </a:r>
            <a:endParaRPr sz="1100" dirty="0">
              <a:latin typeface="Arial"/>
              <a:ea typeface="Arial"/>
              <a:cs typeface="Arial"/>
              <a:sym typeface="Arial"/>
            </a:endParaRPr>
          </a:p>
          <a:p>
            <a:pPr marL="0" lvl="0" indent="0" algn="l" rtl="0">
              <a:spcBef>
                <a:spcPts val="1600"/>
              </a:spcBef>
              <a:spcAft>
                <a:spcPts val="1600"/>
              </a:spcAft>
              <a:buNone/>
            </a:pPr>
            <a:endParaRPr dirty="0"/>
          </a:p>
        </p:txBody>
      </p:sp>
      <p:pic>
        <p:nvPicPr>
          <p:cNvPr id="350" name="Google Shape;350;p48"/>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9"/>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Personas</a:t>
            </a:r>
            <a:endParaRPr/>
          </a:p>
        </p:txBody>
      </p:sp>
      <p:sp>
        <p:nvSpPr>
          <p:cNvPr id="356" name="Google Shape;356;p49"/>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rial"/>
              <a:buChar char="●"/>
            </a:pPr>
            <a:r>
              <a:rPr lang="en" sz="1100">
                <a:latin typeface="Arial"/>
                <a:ea typeface="Arial"/>
                <a:cs typeface="Arial"/>
                <a:sym typeface="Arial"/>
              </a:rPr>
              <a:t>We identified the top personas</a:t>
            </a:r>
            <a:endParaRPr sz="1100">
              <a:latin typeface="Arial"/>
              <a:ea typeface="Arial"/>
              <a:cs typeface="Arial"/>
              <a:sym typeface="Arial"/>
            </a:endParaRPr>
          </a:p>
          <a:p>
            <a:pPr marL="457200" lvl="0" indent="-298450" algn="l" rtl="0">
              <a:spcBef>
                <a:spcPts val="0"/>
              </a:spcBef>
              <a:spcAft>
                <a:spcPts val="0"/>
              </a:spcAft>
              <a:buSzPts val="1100"/>
              <a:buFont typeface="Arial"/>
              <a:buChar char="●"/>
            </a:pPr>
            <a:r>
              <a:rPr lang="en" sz="1100">
                <a:latin typeface="Arial"/>
                <a:ea typeface="Arial"/>
                <a:cs typeface="Arial"/>
                <a:sym typeface="Arial"/>
              </a:rPr>
              <a:t>We chose the Application Developer (Michelle) as the target audience for the Dashboard</a:t>
            </a:r>
            <a:endParaRPr sz="1100">
              <a:latin typeface="Arial"/>
              <a:ea typeface="Arial"/>
              <a:cs typeface="Arial"/>
              <a:sym typeface="Arial"/>
            </a:endParaRPr>
          </a:p>
          <a:p>
            <a:pPr marL="0" lvl="0" indent="0" algn="l" rtl="0">
              <a:spcBef>
                <a:spcPts val="1600"/>
              </a:spcBef>
              <a:spcAft>
                <a:spcPts val="1600"/>
              </a:spcAft>
              <a:buNone/>
            </a:pPr>
            <a:endParaRPr/>
          </a:p>
        </p:txBody>
      </p:sp>
      <p:pic>
        <p:nvPicPr>
          <p:cNvPr id="357" name="Google Shape;357;p49"/>
          <p:cNvPicPr preferRelativeResize="0"/>
          <p:nvPr/>
        </p:nvPicPr>
        <p:blipFill>
          <a:blip r:embed="rId3">
            <a:alphaModFix/>
          </a:blip>
          <a:stretch>
            <a:fillRect/>
          </a:stretch>
        </p:blipFill>
        <p:spPr>
          <a:xfrm>
            <a:off x="3187300" y="1042250"/>
            <a:ext cx="2465625" cy="2254275"/>
          </a:xfrm>
          <a:prstGeom prst="rect">
            <a:avLst/>
          </a:prstGeom>
          <a:noFill/>
          <a:ln>
            <a:noFill/>
          </a:ln>
        </p:spPr>
      </p:pic>
      <p:pic>
        <p:nvPicPr>
          <p:cNvPr id="358" name="Google Shape;358;p49"/>
          <p:cNvPicPr preferRelativeResize="0"/>
          <p:nvPr/>
        </p:nvPicPr>
        <p:blipFill>
          <a:blip r:embed="rId4">
            <a:alphaModFix/>
          </a:blip>
          <a:stretch>
            <a:fillRect/>
          </a:stretch>
        </p:blipFill>
        <p:spPr>
          <a:xfrm>
            <a:off x="5839747" y="2212297"/>
            <a:ext cx="1428075" cy="934326"/>
          </a:xfrm>
          <a:prstGeom prst="rect">
            <a:avLst/>
          </a:prstGeom>
          <a:noFill/>
          <a:ln>
            <a:noFill/>
          </a:ln>
        </p:spPr>
      </p:pic>
      <p:pic>
        <p:nvPicPr>
          <p:cNvPr id="359" name="Google Shape;359;p49"/>
          <p:cNvPicPr preferRelativeResize="0"/>
          <p:nvPr/>
        </p:nvPicPr>
        <p:blipFill>
          <a:blip r:embed="rId5">
            <a:alphaModFix/>
          </a:blip>
          <a:stretch>
            <a:fillRect/>
          </a:stretch>
        </p:blipFill>
        <p:spPr>
          <a:xfrm>
            <a:off x="5839750" y="1013025"/>
            <a:ext cx="1428075" cy="980825"/>
          </a:xfrm>
          <a:prstGeom prst="rect">
            <a:avLst/>
          </a:prstGeom>
          <a:noFill/>
          <a:ln>
            <a:noFill/>
          </a:ln>
        </p:spPr>
      </p:pic>
      <p:pic>
        <p:nvPicPr>
          <p:cNvPr id="360" name="Google Shape;360;p49"/>
          <p:cNvPicPr preferRelativeResize="0"/>
          <p:nvPr/>
        </p:nvPicPr>
        <p:blipFill>
          <a:blip r:embed="rId6">
            <a:alphaModFix/>
          </a:blip>
          <a:stretch>
            <a:fillRect/>
          </a:stretch>
        </p:blipFill>
        <p:spPr>
          <a:xfrm>
            <a:off x="5876250" y="3527500"/>
            <a:ext cx="1064300" cy="1041494"/>
          </a:xfrm>
          <a:prstGeom prst="rect">
            <a:avLst/>
          </a:prstGeom>
          <a:noFill/>
          <a:ln>
            <a:noFill/>
          </a:ln>
        </p:spPr>
      </p:pic>
      <p:sp>
        <p:nvSpPr>
          <p:cNvPr id="361" name="Google Shape;361;p49"/>
          <p:cNvSpPr txBox="1"/>
          <p:nvPr/>
        </p:nvSpPr>
        <p:spPr>
          <a:xfrm>
            <a:off x="5805888" y="1917650"/>
            <a:ext cx="15555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Michelle (AppDev)</a:t>
            </a:r>
            <a:endParaRPr sz="1100"/>
          </a:p>
        </p:txBody>
      </p:sp>
      <p:sp>
        <p:nvSpPr>
          <p:cNvPr id="362" name="Google Shape;362;p49"/>
          <p:cNvSpPr txBox="1"/>
          <p:nvPr/>
        </p:nvSpPr>
        <p:spPr>
          <a:xfrm>
            <a:off x="5839750" y="3146625"/>
            <a:ext cx="22161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Ralph (Performance Engineer)</a:t>
            </a:r>
            <a:endParaRPr sz="1100"/>
          </a:p>
        </p:txBody>
      </p:sp>
      <p:sp>
        <p:nvSpPr>
          <p:cNvPr id="363" name="Google Shape;363;p49"/>
          <p:cNvSpPr txBox="1"/>
          <p:nvPr/>
        </p:nvSpPr>
        <p:spPr>
          <a:xfrm>
            <a:off x="5805900" y="4533100"/>
            <a:ext cx="1555500" cy="2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Sherman (SysProg)</a:t>
            </a:r>
            <a:endParaRPr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0"/>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Use Case</a:t>
            </a:r>
            <a:endParaRPr/>
          </a:p>
        </p:txBody>
      </p:sp>
      <p:sp>
        <p:nvSpPr>
          <p:cNvPr id="369" name="Google Shape;369;p50"/>
          <p:cNvSpPr txBox="1">
            <a:spLocks noGrp="1"/>
          </p:cNvSpPr>
          <p:nvPr>
            <p:ph type="body" idx="1"/>
          </p:nvPr>
        </p:nvSpPr>
        <p:spPr>
          <a:xfrm>
            <a:off x="311700" y="1618200"/>
            <a:ext cx="5839483" cy="2950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 sz="1800" dirty="0">
                <a:solidFill>
                  <a:srgbClr val="000000"/>
                </a:solidFill>
                <a:latin typeface="Arial"/>
                <a:ea typeface="Arial"/>
                <a:cs typeface="Arial"/>
                <a:sym typeface="Arial"/>
              </a:rPr>
              <a:t>A user has been informed that a job is consuming CPU. After analysis of the job, the dashboard is reviewed to see the top five possible causes. Following the path the dashboard leads them to – the job is tweaked and Rerun. A comparison of the dashboard is displayed to see the before &amp; after results.</a:t>
            </a:r>
            <a:endParaRPr sz="1800" dirty="0">
              <a:solidFill>
                <a:srgbClr val="000000"/>
              </a:solidFill>
              <a:latin typeface="Arial"/>
              <a:ea typeface="Arial"/>
              <a:cs typeface="Arial"/>
              <a:sym typeface="Arial"/>
            </a:endParaRPr>
          </a:p>
          <a:p>
            <a:pPr marL="457200" lvl="0" indent="0" algn="l" rtl="0">
              <a:spcBef>
                <a:spcPts val="0"/>
              </a:spcBef>
              <a:spcAft>
                <a:spcPts val="0"/>
              </a:spcAft>
              <a:buNone/>
            </a:pPr>
            <a:endParaRPr dirty="0">
              <a:solidFill>
                <a:srgbClr val="000000"/>
              </a:solidFill>
              <a:latin typeface="Arial"/>
              <a:ea typeface="Arial"/>
              <a:cs typeface="Arial"/>
              <a:sym typeface="Arial"/>
            </a:endParaRPr>
          </a:p>
          <a:p>
            <a:pPr marL="0" lvl="0" indent="0" algn="l" rtl="0">
              <a:spcBef>
                <a:spcPts val="1600"/>
              </a:spcBef>
              <a:spcAft>
                <a:spcPts val="1600"/>
              </a:spcAft>
              <a:buNone/>
            </a:pPr>
            <a:endParaRPr dirty="0">
              <a:solidFill>
                <a:srgbClr val="000000"/>
              </a:solidFill>
              <a:latin typeface="Arial"/>
              <a:ea typeface="Arial"/>
              <a:cs typeface="Arial"/>
              <a:sym typeface="Arial"/>
            </a:endParaRPr>
          </a:p>
        </p:txBody>
      </p:sp>
      <p:pic>
        <p:nvPicPr>
          <p:cNvPr id="370" name="Google Shape;370;p50"/>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1"/>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Workflows</a:t>
            </a:r>
            <a:endParaRPr/>
          </a:p>
        </p:txBody>
      </p:sp>
      <p:sp>
        <p:nvSpPr>
          <p:cNvPr id="376" name="Google Shape;376;p51"/>
          <p:cNvSpPr txBox="1">
            <a:spLocks noGrp="1"/>
          </p:cNvSpPr>
          <p:nvPr>
            <p:ph type="body" idx="1"/>
          </p:nvPr>
        </p:nvSpPr>
        <p:spPr>
          <a:xfrm>
            <a:off x="311700" y="1618200"/>
            <a:ext cx="6049800" cy="2950800"/>
          </a:xfrm>
          <a:prstGeom prst="rect">
            <a:avLst/>
          </a:prstGeom>
        </p:spPr>
        <p:txBody>
          <a:bodyPr spcFirstLastPara="1" wrap="square" lIns="91425" tIns="91425" rIns="91425" bIns="91425" anchor="t" anchorCtr="0">
            <a:noAutofit/>
          </a:bodyPr>
          <a:lstStyle/>
          <a:p>
            <a:pPr marL="457200" lvl="0" indent="-304800" algn="l" rtl="0">
              <a:lnSpc>
                <a:spcPct val="90000"/>
              </a:lnSpc>
              <a:spcBef>
                <a:spcPts val="1000"/>
              </a:spcBef>
              <a:spcAft>
                <a:spcPts val="0"/>
              </a:spcAft>
              <a:buClr>
                <a:srgbClr val="000000"/>
              </a:buClr>
              <a:buSzPts val="1200"/>
              <a:buFont typeface="Arial"/>
              <a:buChar char="●"/>
            </a:pPr>
            <a:r>
              <a:rPr lang="en">
                <a:solidFill>
                  <a:srgbClr val="000000"/>
                </a:solidFill>
                <a:latin typeface="Arial"/>
                <a:ea typeface="Arial"/>
                <a:cs typeface="Arial"/>
                <a:sym typeface="Arial"/>
              </a:rPr>
              <a:t>A workflow was created that represented the use case</a:t>
            </a:r>
            <a:endParaRPr>
              <a:solidFill>
                <a:srgbClr val="000000"/>
              </a:solidFill>
              <a:latin typeface="Arial"/>
              <a:ea typeface="Arial"/>
              <a:cs typeface="Arial"/>
              <a:sym typeface="Arial"/>
            </a:endParaRPr>
          </a:p>
          <a:p>
            <a:pPr marL="45720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77" name="Google Shape;377;p51"/>
          <p:cNvPicPr preferRelativeResize="0"/>
          <p:nvPr/>
        </p:nvPicPr>
        <p:blipFill>
          <a:blip r:embed="rId3">
            <a:alphaModFix/>
          </a:blip>
          <a:stretch>
            <a:fillRect/>
          </a:stretch>
        </p:blipFill>
        <p:spPr>
          <a:xfrm>
            <a:off x="848550" y="2146425"/>
            <a:ext cx="5562600" cy="2895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2"/>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Sketches</a:t>
            </a:r>
            <a:endParaRPr/>
          </a:p>
        </p:txBody>
      </p:sp>
      <p:sp>
        <p:nvSpPr>
          <p:cNvPr id="383" name="Google Shape;383;p52"/>
          <p:cNvSpPr txBox="1">
            <a:spLocks noGrp="1"/>
          </p:cNvSpPr>
          <p:nvPr>
            <p:ph type="body" idx="1"/>
          </p:nvPr>
        </p:nvSpPr>
        <p:spPr>
          <a:xfrm>
            <a:off x="311700" y="1618200"/>
            <a:ext cx="5839500" cy="2950800"/>
          </a:xfrm>
          <a:prstGeom prst="rect">
            <a:avLst/>
          </a:prstGeom>
        </p:spPr>
        <p:txBody>
          <a:bodyPr spcFirstLastPara="1" wrap="square" lIns="91425" tIns="91425" rIns="91425" bIns="91425" anchor="t" anchorCtr="0">
            <a:noAutofit/>
          </a:bodyPr>
          <a:lstStyle/>
          <a:p>
            <a:pPr marL="457200" lvl="0" indent="-304800" algn="l" rtl="0">
              <a:lnSpc>
                <a:spcPct val="90000"/>
              </a:lnSpc>
              <a:spcBef>
                <a:spcPts val="1000"/>
              </a:spcBef>
              <a:spcAft>
                <a:spcPts val="0"/>
              </a:spcAft>
              <a:buClr>
                <a:srgbClr val="000000"/>
              </a:buClr>
              <a:buSzPts val="1200"/>
              <a:buFont typeface="Arial"/>
              <a:buChar char="●"/>
            </a:pPr>
            <a:r>
              <a:rPr lang="en">
                <a:solidFill>
                  <a:srgbClr val="000000"/>
                </a:solidFill>
                <a:latin typeface="Arial"/>
                <a:ea typeface="Arial"/>
                <a:cs typeface="Arial"/>
                <a:sym typeface="Arial"/>
              </a:rPr>
              <a:t>After we did the personas, use cases, and workflows, we went on to sketching out design ideas based on the use cases</a:t>
            </a:r>
            <a:endParaRPr>
              <a:solidFill>
                <a:srgbClr val="000000"/>
              </a:solidFill>
              <a:latin typeface="Arial"/>
              <a:ea typeface="Arial"/>
              <a:cs typeface="Arial"/>
              <a:sym typeface="Arial"/>
            </a:endParaRPr>
          </a:p>
          <a:p>
            <a:pPr marL="457200" lvl="0" indent="0" algn="l" rtl="0">
              <a:spcBef>
                <a:spcPts val="0"/>
              </a:spcBef>
              <a:spcAft>
                <a:spcPts val="0"/>
              </a:spcAft>
              <a:buNone/>
            </a:pPr>
            <a:endParaRPr>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84" name="Google Shape;384;p52"/>
          <p:cNvPicPr preferRelativeResize="0"/>
          <p:nvPr/>
        </p:nvPicPr>
        <p:blipFill>
          <a:blip r:embed="rId3">
            <a:alphaModFix/>
          </a:blip>
          <a:stretch>
            <a:fillRect/>
          </a:stretch>
        </p:blipFill>
        <p:spPr>
          <a:xfrm>
            <a:off x="693000" y="2745150"/>
            <a:ext cx="2477700" cy="1959763"/>
          </a:xfrm>
          <a:prstGeom prst="rect">
            <a:avLst/>
          </a:prstGeom>
          <a:noFill/>
          <a:ln>
            <a:noFill/>
          </a:ln>
        </p:spPr>
      </p:pic>
      <p:pic>
        <p:nvPicPr>
          <p:cNvPr id="385" name="Google Shape;385;p52"/>
          <p:cNvPicPr preferRelativeResize="0"/>
          <p:nvPr/>
        </p:nvPicPr>
        <p:blipFill>
          <a:blip r:embed="rId4">
            <a:alphaModFix/>
          </a:blip>
          <a:stretch>
            <a:fillRect/>
          </a:stretch>
        </p:blipFill>
        <p:spPr>
          <a:xfrm>
            <a:off x="3570600" y="2764163"/>
            <a:ext cx="2477700" cy="1921762"/>
          </a:xfrm>
          <a:prstGeom prst="rect">
            <a:avLst/>
          </a:prstGeom>
          <a:noFill/>
          <a:ln w="9525" cap="flat" cmpd="sng">
            <a:solidFill>
              <a:srgbClr val="999999"/>
            </a:solidFill>
            <a:prstDash val="solid"/>
            <a:round/>
            <a:headEnd type="none" w="sm" len="sm"/>
            <a:tailEnd type="none" w="sm" len="sm"/>
          </a:ln>
        </p:spPr>
      </p:pic>
      <p:pic>
        <p:nvPicPr>
          <p:cNvPr id="386" name="Google Shape;386;p52"/>
          <p:cNvPicPr preferRelativeResize="0"/>
          <p:nvPr/>
        </p:nvPicPr>
        <p:blipFill>
          <a:blip r:embed="rId5">
            <a:alphaModFix/>
          </a:blip>
          <a:stretch>
            <a:fillRect/>
          </a:stretch>
        </p:blipFill>
        <p:spPr>
          <a:xfrm>
            <a:off x="6151183" y="0"/>
            <a:ext cx="2992818"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3"/>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Study Using Paper Prototypes</a:t>
            </a:r>
            <a:endParaRPr/>
          </a:p>
        </p:txBody>
      </p:sp>
      <p:sp>
        <p:nvSpPr>
          <p:cNvPr id="392" name="Google Shape;392;p53"/>
          <p:cNvSpPr txBox="1">
            <a:spLocks noGrp="1"/>
          </p:cNvSpPr>
          <p:nvPr>
            <p:ph type="body" idx="1"/>
          </p:nvPr>
        </p:nvSpPr>
        <p:spPr>
          <a:xfrm>
            <a:off x="311700" y="1627078"/>
            <a:ext cx="4530600" cy="29508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I created some paper prototypes based on the sketches from the workshop</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paper prototype was used in a usability study that I facilitated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Key stakeholders observed these sessions and participated in the debrief that I led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 tweaked the design based on the feedback</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Tested again </a:t>
            </a:r>
            <a:endParaRPr sz="1400">
              <a:solidFill>
                <a:srgbClr val="000000"/>
              </a:solidFill>
              <a:latin typeface="Arial"/>
              <a:ea typeface="Arial"/>
              <a:cs typeface="Arial"/>
              <a:sym typeface="Arial"/>
            </a:endParaRPr>
          </a:p>
          <a:p>
            <a:pPr marL="457200" lvl="0" indent="0" algn="l" rtl="0">
              <a:spcBef>
                <a:spcPts val="0"/>
              </a:spcBef>
              <a:spcAft>
                <a:spcPts val="0"/>
              </a:spcAft>
              <a:buNone/>
            </a:pPr>
            <a:endParaRPr sz="1400">
              <a:solidFill>
                <a:srgbClr val="000000"/>
              </a:solidFill>
              <a:latin typeface="Arial"/>
              <a:ea typeface="Arial"/>
              <a:cs typeface="Arial"/>
              <a:sym typeface="Arial"/>
            </a:endParaRPr>
          </a:p>
          <a:p>
            <a:pPr marL="0" lvl="0" indent="0" algn="l" rtl="0">
              <a:spcBef>
                <a:spcPts val="1600"/>
              </a:spcBef>
              <a:spcAft>
                <a:spcPts val="1600"/>
              </a:spcAft>
              <a:buNone/>
            </a:pPr>
            <a:endParaRPr>
              <a:solidFill>
                <a:srgbClr val="000000"/>
              </a:solidFill>
              <a:latin typeface="Arial"/>
              <a:ea typeface="Arial"/>
              <a:cs typeface="Arial"/>
              <a:sym typeface="Arial"/>
            </a:endParaRPr>
          </a:p>
        </p:txBody>
      </p:sp>
      <p:pic>
        <p:nvPicPr>
          <p:cNvPr id="393" name="Google Shape;393;p53"/>
          <p:cNvPicPr preferRelativeResize="0"/>
          <p:nvPr/>
        </p:nvPicPr>
        <p:blipFill>
          <a:blip r:embed="rId3">
            <a:alphaModFix/>
          </a:blip>
          <a:stretch>
            <a:fillRect/>
          </a:stretch>
        </p:blipFill>
        <p:spPr>
          <a:xfrm>
            <a:off x="5316575" y="2737691"/>
            <a:ext cx="3827425" cy="2405809"/>
          </a:xfrm>
          <a:prstGeom prst="rect">
            <a:avLst/>
          </a:prstGeom>
          <a:noFill/>
          <a:ln>
            <a:noFill/>
          </a:ln>
        </p:spPr>
      </p:pic>
      <p:pic>
        <p:nvPicPr>
          <p:cNvPr id="394" name="Google Shape;394;p53"/>
          <p:cNvPicPr preferRelativeResize="0"/>
          <p:nvPr/>
        </p:nvPicPr>
        <p:blipFill>
          <a:blip r:embed="rId4">
            <a:alphaModFix/>
          </a:blip>
          <a:stretch>
            <a:fillRect/>
          </a:stretch>
        </p:blipFill>
        <p:spPr>
          <a:xfrm>
            <a:off x="5316575" y="306745"/>
            <a:ext cx="3778750" cy="2119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4"/>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Redesign, Higher Fidelity, More Testing</a:t>
            </a:r>
            <a:endParaRPr/>
          </a:p>
        </p:txBody>
      </p:sp>
      <p:sp>
        <p:nvSpPr>
          <p:cNvPr id="400" name="Google Shape;400;p54"/>
          <p:cNvSpPr txBox="1">
            <a:spLocks noGrp="1"/>
          </p:cNvSpPr>
          <p:nvPr>
            <p:ph type="body" idx="1"/>
          </p:nvPr>
        </p:nvSpPr>
        <p:spPr>
          <a:xfrm>
            <a:off x="311700" y="1618200"/>
            <a:ext cx="5151300" cy="3194700"/>
          </a:xfrm>
          <a:prstGeom prst="rect">
            <a:avLst/>
          </a:prstGeom>
        </p:spPr>
        <p:txBody>
          <a:bodyPr spcFirstLastPara="1" wrap="square" lIns="91425" tIns="91425" rIns="91425" bIns="91425" anchor="t" anchorCtr="0">
            <a:noAutofit/>
          </a:bodyPr>
          <a:lstStyle/>
          <a:p>
            <a:pPr marL="457200" lvl="0" indent="-317500" algn="l" rtl="0">
              <a:lnSpc>
                <a:spcPct val="12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showed the initial pie did not make sense, was not the proper indication of the data. It was just a redundant graphical representation of the total data from the bar chart.</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stacked bar chart misrepresented the data.</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revealed that we only needed to display the top five items in a dashboard view. </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They can always get full data through the individual tabs.</a:t>
            </a:r>
            <a:endParaRPr sz="1400">
              <a:solidFill>
                <a:srgbClr val="000000"/>
              </a:solidFill>
              <a:latin typeface="Arial"/>
              <a:ea typeface="Arial"/>
              <a:cs typeface="Arial"/>
              <a:sym typeface="Arial"/>
            </a:endParaRPr>
          </a:p>
          <a:p>
            <a:pPr marL="457200" lvl="0" indent="-317500" algn="l" rtl="0">
              <a:lnSpc>
                <a:spcPct val="12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All users liked the direction we were headed in but also wanted the ability to drill deeper into the data. A table layout was added to show the next level of data.</a:t>
            </a: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01" name="Google Shape;401;p54"/>
          <p:cNvPicPr preferRelativeResize="0"/>
          <p:nvPr/>
        </p:nvPicPr>
        <p:blipFill>
          <a:blip r:embed="rId3">
            <a:alphaModFix/>
          </a:blip>
          <a:stretch>
            <a:fillRect/>
          </a:stretch>
        </p:blipFill>
        <p:spPr>
          <a:xfrm>
            <a:off x="5877925" y="966007"/>
            <a:ext cx="2694450" cy="2044068"/>
          </a:xfrm>
          <a:prstGeom prst="rect">
            <a:avLst/>
          </a:prstGeom>
          <a:noFill/>
          <a:ln>
            <a:noFill/>
          </a:ln>
        </p:spPr>
      </p:pic>
      <p:pic>
        <p:nvPicPr>
          <p:cNvPr id="402" name="Google Shape;402;p54"/>
          <p:cNvPicPr preferRelativeResize="0"/>
          <p:nvPr/>
        </p:nvPicPr>
        <p:blipFill>
          <a:blip r:embed="rId4">
            <a:alphaModFix/>
          </a:blip>
          <a:stretch>
            <a:fillRect/>
          </a:stretch>
        </p:blipFill>
        <p:spPr>
          <a:xfrm>
            <a:off x="5877915" y="3162475"/>
            <a:ext cx="2694459" cy="19810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55"/>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a:t>
            </a:r>
            <a:endParaRPr/>
          </a:p>
        </p:txBody>
      </p:sp>
      <p:sp>
        <p:nvSpPr>
          <p:cNvPr id="408" name="Google Shape;408;p55"/>
          <p:cNvSpPr txBox="1">
            <a:spLocks noGrp="1"/>
          </p:cNvSpPr>
          <p:nvPr>
            <p:ph type="body" idx="1"/>
          </p:nvPr>
        </p:nvSpPr>
        <p:spPr>
          <a:xfrm>
            <a:off x="311700" y="1618200"/>
            <a:ext cx="42603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Based on the previous study,  the pie chart was updated to represent the top 5% of CPU usage based on the category selected in the Bar chart.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Clicking on an individual slice of the pie updated the table below it to again reflect the top 5% of that item.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Red was too strong</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Pie Chart was not the appropriate graph</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Too much white space</a:t>
            </a: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09" name="Google Shape;409;p55"/>
          <p:cNvPicPr preferRelativeResize="0"/>
          <p:nvPr/>
        </p:nvPicPr>
        <p:blipFill>
          <a:blip r:embed="rId3">
            <a:alphaModFix/>
          </a:blip>
          <a:stretch>
            <a:fillRect/>
          </a:stretch>
        </p:blipFill>
        <p:spPr>
          <a:xfrm>
            <a:off x="4672975" y="1835250"/>
            <a:ext cx="4514850" cy="24955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6"/>
          <p:cNvSpPr txBox="1">
            <a:spLocks noGrp="1"/>
          </p:cNvSpPr>
          <p:nvPr>
            <p:ph type="title"/>
          </p:nvPr>
        </p:nvSpPr>
        <p:spPr>
          <a:xfrm>
            <a:off x="311700" y="631800"/>
            <a:ext cx="49614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a:t>
            </a:r>
            <a:endParaRPr/>
          </a:p>
        </p:txBody>
      </p:sp>
      <p:sp>
        <p:nvSpPr>
          <p:cNvPr id="415" name="Google Shape;415;p56"/>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Testing showed the users eyes were drawn to the red pie slice, completely ignoring the bar chart on the left.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 thought red was a good indicator of trouble; however, through our testing we found that was not the case. Either active or wait could in fact be troublesome. Red was guiding the user to focus on an area that might not be the trouble area. Color was adjusted in future designs.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Pie chart was not the right chart as it always wants to total 100% and that is not always the case.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Additional development work was done to update the prototype with UX findings/suggestions.  </a:t>
            </a: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16" name="Google Shape;416;p56"/>
          <p:cNvPicPr preferRelativeResize="0"/>
          <p:nvPr/>
        </p:nvPicPr>
        <p:blipFill>
          <a:blip r:embed="rId3">
            <a:alphaModFix/>
          </a:blip>
          <a:stretch>
            <a:fillRect/>
          </a:stretch>
        </p:blipFill>
        <p:spPr>
          <a:xfrm>
            <a:off x="5381625" y="1879075"/>
            <a:ext cx="3828100" cy="21159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7"/>
          <p:cNvSpPr txBox="1">
            <a:spLocks noGrp="1"/>
          </p:cNvSpPr>
          <p:nvPr>
            <p:ph type="title"/>
          </p:nvPr>
        </p:nvSpPr>
        <p:spPr>
          <a:xfrm>
            <a:off x="311700" y="631800"/>
            <a:ext cx="6341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Axure Wireframes, More Testing, Customer Interviews</a:t>
            </a:r>
            <a:endParaRPr/>
          </a:p>
        </p:txBody>
      </p:sp>
      <p:sp>
        <p:nvSpPr>
          <p:cNvPr id="422" name="Google Shape;422;p57"/>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We removed the pie chart and played with some bar graphs</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The color was not appropriate</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But it was testing very well</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Customers were really liking it</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We followed the corporate style guide</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23" name="Google Shape;423;p57"/>
          <p:cNvPicPr preferRelativeResize="0"/>
          <p:nvPr/>
        </p:nvPicPr>
        <p:blipFill>
          <a:blip r:embed="rId3">
            <a:alphaModFix/>
          </a:blip>
          <a:stretch>
            <a:fillRect/>
          </a:stretch>
        </p:blipFill>
        <p:spPr>
          <a:xfrm>
            <a:off x="5338000" y="1839350"/>
            <a:ext cx="3660900" cy="2139704"/>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8"/>
          <p:cNvSpPr txBox="1">
            <a:spLocks noGrp="1"/>
          </p:cNvSpPr>
          <p:nvPr>
            <p:ph type="title"/>
          </p:nvPr>
        </p:nvSpPr>
        <p:spPr>
          <a:xfrm>
            <a:off x="311700" y="631800"/>
            <a:ext cx="6341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Final UI</a:t>
            </a:r>
            <a:endParaRPr/>
          </a:p>
        </p:txBody>
      </p:sp>
      <p:sp>
        <p:nvSpPr>
          <p:cNvPr id="429" name="Google Shape;429;p58"/>
          <p:cNvSpPr txBox="1">
            <a:spLocks noGrp="1"/>
          </p:cNvSpPr>
          <p:nvPr>
            <p:ph type="body" idx="1"/>
          </p:nvPr>
        </p:nvSpPr>
        <p:spPr>
          <a:xfrm>
            <a:off x="311700" y="1618200"/>
            <a:ext cx="4866600" cy="3194700"/>
          </a:xfrm>
          <a:prstGeom prst="rect">
            <a:avLst/>
          </a:prstGeom>
        </p:spPr>
        <p:txBody>
          <a:bodyPr spcFirstLastPara="1" wrap="square" lIns="91425" tIns="91425" rIns="91425" bIns="91425" anchor="t" anchorCtr="0">
            <a:noAutofit/>
          </a:bodyPr>
          <a:lstStyle/>
          <a:p>
            <a:pPr marL="457200" lvl="0" indent="-317500" algn="l" rtl="0">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The design was updated (more neutral colors,  etc.) and again tested</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All of the customers who reviewed the new dashboard view thought we were giving great high level information. </a:t>
            </a:r>
            <a:endParaRPr sz="1400">
              <a:solidFill>
                <a:srgbClr val="000000"/>
              </a:solidFill>
              <a:latin typeface="Arial"/>
              <a:ea typeface="Arial"/>
              <a:cs typeface="Arial"/>
              <a:sym typeface="Arial"/>
            </a:endParaRPr>
          </a:p>
          <a:p>
            <a:pPr marL="457200" lvl="0" indent="-317500" algn="l" rtl="0">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Additional agile stories were added to the backlog for enhancements to add reporting / email notifications etc. to the page. </a:t>
            </a:r>
            <a:endParaRPr sz="1400">
              <a:solidFill>
                <a:srgbClr val="000000"/>
              </a:solidFill>
              <a:latin typeface="Arial"/>
              <a:ea typeface="Arial"/>
              <a:cs typeface="Arial"/>
              <a:sym typeface="Arial"/>
            </a:endParaRPr>
          </a:p>
          <a:p>
            <a:pPr marL="0" lvl="0" indent="0" algn="l" rtl="0">
              <a:lnSpc>
                <a:spcPct val="90000"/>
              </a:lnSpc>
              <a:spcBef>
                <a:spcPts val="1000"/>
              </a:spcBef>
              <a:spcAft>
                <a:spcPts val="0"/>
              </a:spcAft>
              <a:buNone/>
            </a:pPr>
            <a:endParaRPr sz="1400">
              <a:solidFill>
                <a:srgbClr val="000000"/>
              </a:solidFill>
              <a:latin typeface="Arial"/>
              <a:ea typeface="Arial"/>
              <a:cs typeface="Arial"/>
              <a:sym typeface="Arial"/>
            </a:endParaRPr>
          </a:p>
          <a:p>
            <a:pPr marL="0" lvl="0" indent="0" algn="l" rtl="0">
              <a:lnSpc>
                <a:spcPct val="120000"/>
              </a:lnSpc>
              <a:spcBef>
                <a:spcPts val="100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1600"/>
              </a:spcAft>
              <a:buNone/>
            </a:pPr>
            <a:endParaRPr sz="1400">
              <a:solidFill>
                <a:srgbClr val="000000"/>
              </a:solidFill>
              <a:latin typeface="Arial"/>
              <a:ea typeface="Arial"/>
              <a:cs typeface="Arial"/>
              <a:sym typeface="Arial"/>
            </a:endParaRPr>
          </a:p>
        </p:txBody>
      </p:sp>
      <p:pic>
        <p:nvPicPr>
          <p:cNvPr id="430" name="Google Shape;430;p58"/>
          <p:cNvPicPr preferRelativeResize="0"/>
          <p:nvPr/>
        </p:nvPicPr>
        <p:blipFill>
          <a:blip r:embed="rId3">
            <a:alphaModFix/>
          </a:blip>
          <a:stretch>
            <a:fillRect/>
          </a:stretch>
        </p:blipFill>
        <p:spPr>
          <a:xfrm>
            <a:off x="5316100" y="1780925"/>
            <a:ext cx="3660900" cy="1895414"/>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59"/>
          <p:cNvSpPr txBox="1">
            <a:spLocks noGrp="1"/>
          </p:cNvSpPr>
          <p:nvPr>
            <p:ph type="title"/>
          </p:nvPr>
        </p:nvSpPr>
        <p:spPr>
          <a:xfrm>
            <a:off x="311700" y="631800"/>
            <a:ext cx="387856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What would I do differently?</a:t>
            </a:r>
            <a:endParaRPr dirty="0"/>
          </a:p>
        </p:txBody>
      </p:sp>
      <p:sp>
        <p:nvSpPr>
          <p:cNvPr id="436" name="Google Shape;436;p59"/>
          <p:cNvSpPr txBox="1">
            <a:spLocks noGrp="1"/>
          </p:cNvSpPr>
          <p:nvPr>
            <p:ph type="body" idx="1"/>
          </p:nvPr>
        </p:nvSpPr>
        <p:spPr>
          <a:xfrm>
            <a:off x="311700" y="1618200"/>
            <a:ext cx="33546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I would have insisted that more members of the team were involved in the Design Studio at the very beginning.</a:t>
            </a:r>
            <a:endParaRPr>
              <a:latin typeface="Arial"/>
              <a:ea typeface="Arial"/>
              <a:cs typeface="Arial"/>
              <a:sym typeface="Arial"/>
            </a:endParaRPr>
          </a:p>
          <a:p>
            <a:pPr marL="0" lvl="0" indent="0" algn="l" rtl="0">
              <a:spcBef>
                <a:spcPts val="1600"/>
              </a:spcBef>
              <a:spcAft>
                <a:spcPts val="1600"/>
              </a:spcAft>
              <a:buNone/>
            </a:pPr>
            <a:endParaRPr>
              <a:latin typeface="Arial"/>
              <a:ea typeface="Arial"/>
              <a:cs typeface="Arial"/>
              <a:sym typeface="Arial"/>
            </a:endParaRPr>
          </a:p>
        </p:txBody>
      </p:sp>
      <p:pic>
        <p:nvPicPr>
          <p:cNvPr id="437" name="Google Shape;437;p59"/>
          <p:cNvPicPr preferRelativeResize="0"/>
          <p:nvPr/>
        </p:nvPicPr>
        <p:blipFill>
          <a:blip r:embed="rId3">
            <a:alphaModFix/>
          </a:blip>
          <a:stretch>
            <a:fillRect/>
          </a:stretch>
        </p:blipFill>
        <p:spPr>
          <a:xfrm>
            <a:off x="6151183" y="0"/>
            <a:ext cx="2992818" cy="5143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0"/>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Other</a:t>
            </a:r>
            <a:endParaRPr/>
          </a:p>
        </p:txBody>
      </p:sp>
      <p:pic>
        <p:nvPicPr>
          <p:cNvPr id="443" name="Google Shape;443;p60"/>
          <p:cNvPicPr preferRelativeResize="0"/>
          <p:nvPr/>
        </p:nvPicPr>
        <p:blipFill>
          <a:blip r:embed="rId3">
            <a:alphaModFix/>
          </a:blip>
          <a:stretch>
            <a:fillRect/>
          </a:stretch>
        </p:blipFill>
        <p:spPr>
          <a:xfrm>
            <a:off x="3811650" y="3238225"/>
            <a:ext cx="1592945" cy="15849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1C024-54C1-9043-B4DF-0571C45265AC}"/>
              </a:ext>
            </a:extLst>
          </p:cNvPr>
          <p:cNvSpPr>
            <a:spLocks noGrp="1"/>
          </p:cNvSpPr>
          <p:nvPr>
            <p:ph type="title"/>
          </p:nvPr>
        </p:nvSpPr>
        <p:spPr/>
        <p:txBody>
          <a:bodyPr/>
          <a:lstStyle/>
          <a:p>
            <a:r>
              <a:rPr lang="en-US" dirty="0"/>
              <a:t>Competitive Analysis</a:t>
            </a:r>
          </a:p>
        </p:txBody>
      </p:sp>
      <p:sp>
        <p:nvSpPr>
          <p:cNvPr id="4" name="Text Placeholder 3">
            <a:extLst>
              <a:ext uri="{FF2B5EF4-FFF2-40B4-BE49-F238E27FC236}">
                <a16:creationId xmlns:a16="http://schemas.microsoft.com/office/drawing/2014/main" id="{A56A4545-D5CB-6D46-87F7-4E66064C0EF3}"/>
              </a:ext>
            </a:extLst>
          </p:cNvPr>
          <p:cNvSpPr>
            <a:spLocks noGrp="1"/>
          </p:cNvSpPr>
          <p:nvPr>
            <p:ph type="body" idx="2"/>
          </p:nvPr>
        </p:nvSpPr>
        <p:spPr/>
        <p:txBody>
          <a:bodyPr/>
          <a:lstStyle/>
          <a:p>
            <a:r>
              <a:rPr lang="en-US" dirty="0">
                <a:latin typeface="+mj-lt"/>
              </a:rPr>
              <a:t>This demonstrates </a:t>
            </a:r>
          </a:p>
          <a:p>
            <a:pPr lvl="1"/>
            <a:r>
              <a:rPr lang="en-US" dirty="0">
                <a:latin typeface="+mj-lt"/>
              </a:rPr>
              <a:t>The process used</a:t>
            </a:r>
          </a:p>
          <a:p>
            <a:pPr lvl="1"/>
            <a:r>
              <a:rPr lang="en-US" dirty="0">
                <a:latin typeface="+mj-lt"/>
              </a:rPr>
              <a:t>Challenges</a:t>
            </a:r>
          </a:p>
          <a:p>
            <a:endParaRPr lang="en-US" dirty="0"/>
          </a:p>
        </p:txBody>
      </p:sp>
    </p:spTree>
    <p:extLst>
      <p:ext uri="{BB962C8B-B14F-4D97-AF65-F5344CB8AC3E}">
        <p14:creationId xmlns:p14="http://schemas.microsoft.com/office/powerpoint/2010/main" val="447364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910BC-E8E8-3B4A-BA96-A150E0B91A76}"/>
              </a:ext>
            </a:extLst>
          </p:cNvPr>
          <p:cNvSpPr>
            <a:spLocks noGrp="1"/>
          </p:cNvSpPr>
          <p:nvPr>
            <p:ph type="title"/>
          </p:nvPr>
        </p:nvSpPr>
        <p:spPr/>
        <p:txBody>
          <a:bodyPr/>
          <a:lstStyle/>
          <a:p>
            <a:r>
              <a:rPr lang="en-US" dirty="0"/>
              <a:t>Competitive Analysis Project</a:t>
            </a:r>
          </a:p>
        </p:txBody>
      </p:sp>
      <p:sp>
        <p:nvSpPr>
          <p:cNvPr id="3" name="Text Placeholder 2">
            <a:extLst>
              <a:ext uri="{FF2B5EF4-FFF2-40B4-BE49-F238E27FC236}">
                <a16:creationId xmlns:a16="http://schemas.microsoft.com/office/drawing/2014/main" id="{A88F2720-4BDF-C24B-A277-7796026501C4}"/>
              </a:ext>
            </a:extLst>
          </p:cNvPr>
          <p:cNvSpPr>
            <a:spLocks noGrp="1"/>
          </p:cNvSpPr>
          <p:nvPr>
            <p:ph type="body" idx="1"/>
          </p:nvPr>
        </p:nvSpPr>
        <p:spPr/>
        <p:txBody>
          <a:bodyPr/>
          <a:lstStyle/>
          <a:p>
            <a:r>
              <a:rPr lang="en-US" dirty="0">
                <a:latin typeface="+mn-lt"/>
              </a:rPr>
              <a:t>Leadership requested a competitive analysis for a new project: Mainframe as a Service (aka </a:t>
            </a:r>
            <a:r>
              <a:rPr lang="en-US" dirty="0">
                <a:solidFill>
                  <a:schemeClr val="bg2"/>
                </a:solidFill>
                <a:latin typeface="+mn-lt"/>
              </a:rPr>
              <a:t>Hyperscale Cloud Services) </a:t>
            </a:r>
          </a:p>
          <a:p>
            <a:r>
              <a:rPr lang="en-US" dirty="0">
                <a:solidFill>
                  <a:schemeClr val="bg2"/>
                </a:solidFill>
                <a:latin typeface="+mn-lt"/>
              </a:rPr>
              <a:t>3 Researchers collaborated on this project</a:t>
            </a:r>
            <a:endParaRPr lang="en-US" dirty="0">
              <a:latin typeface="+mn-lt"/>
            </a:endParaRPr>
          </a:p>
        </p:txBody>
      </p:sp>
    </p:spTree>
    <p:extLst>
      <p:ext uri="{BB962C8B-B14F-4D97-AF65-F5344CB8AC3E}">
        <p14:creationId xmlns:p14="http://schemas.microsoft.com/office/powerpoint/2010/main" val="29169810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910BC-E8E8-3B4A-BA96-A150E0B91A76}"/>
              </a:ext>
            </a:extLst>
          </p:cNvPr>
          <p:cNvSpPr>
            <a:spLocks noGrp="1"/>
          </p:cNvSpPr>
          <p:nvPr>
            <p:ph type="title"/>
          </p:nvPr>
        </p:nvSpPr>
        <p:spPr>
          <a:xfrm>
            <a:off x="311700" y="372500"/>
            <a:ext cx="8520600" cy="733500"/>
          </a:xfrm>
        </p:spPr>
        <p:txBody>
          <a:bodyPr/>
          <a:lstStyle/>
          <a:p>
            <a:r>
              <a:rPr lang="en-US" dirty="0"/>
              <a:t>Our Agenda</a:t>
            </a:r>
          </a:p>
        </p:txBody>
      </p:sp>
      <p:sp>
        <p:nvSpPr>
          <p:cNvPr id="4" name="Content Placeholder 2">
            <a:extLst>
              <a:ext uri="{FF2B5EF4-FFF2-40B4-BE49-F238E27FC236}">
                <a16:creationId xmlns:a16="http://schemas.microsoft.com/office/drawing/2014/main" id="{B8D07E1D-8FA2-B04C-BA2A-C1B183A0200A}"/>
              </a:ext>
            </a:extLst>
          </p:cNvPr>
          <p:cNvSpPr txBox="1">
            <a:spLocks/>
          </p:cNvSpPr>
          <p:nvPr/>
        </p:nvSpPr>
        <p:spPr>
          <a:xfrm>
            <a:off x="414393" y="1142377"/>
            <a:ext cx="8230215" cy="457463"/>
          </a:xfrm>
          <a:prstGeom prst="rect">
            <a:avLst/>
          </a:prstGeom>
          <a:solidFill>
            <a:schemeClr val="tx1">
              <a:lumMod val="75000"/>
            </a:schemeClr>
          </a:solidFill>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r>
              <a:rPr lang="en-US" dirty="0">
                <a:solidFill>
                  <a:schemeClr val="bg1"/>
                </a:solidFill>
              </a:rPr>
              <a:t>	Goals of our analysis</a:t>
            </a:r>
          </a:p>
        </p:txBody>
      </p:sp>
      <p:sp>
        <p:nvSpPr>
          <p:cNvPr id="5" name="Content Placeholder 3">
            <a:extLst>
              <a:ext uri="{FF2B5EF4-FFF2-40B4-BE49-F238E27FC236}">
                <a16:creationId xmlns:a16="http://schemas.microsoft.com/office/drawing/2014/main" id="{81C08E0B-65A5-B34B-85C1-733DF94C0B79}"/>
              </a:ext>
            </a:extLst>
          </p:cNvPr>
          <p:cNvSpPr txBox="1">
            <a:spLocks/>
          </p:cNvSpPr>
          <p:nvPr/>
        </p:nvSpPr>
        <p:spPr>
          <a:xfrm>
            <a:off x="414393" y="1728441"/>
            <a:ext cx="8230215" cy="457463"/>
          </a:xfrm>
          <a:prstGeom prst="rect">
            <a:avLst/>
          </a:prstGeom>
          <a:solidFill>
            <a:schemeClr val="tx1">
              <a:lumMod val="75000"/>
            </a:schemeClr>
          </a:solidFill>
        </p:spPr>
        <p:txBody>
          <a:bodyPr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a:defRPr>
                <a:solidFill>
                  <a:schemeClr val="bg1"/>
                </a:solidFil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dirty="0"/>
              <a:t>	</a:t>
            </a:r>
            <a:r>
              <a:rPr lang="en-US" dirty="0">
                <a:solidFill>
                  <a:schemeClr val="bg1"/>
                </a:solidFill>
              </a:rPr>
              <a:t>The</a:t>
            </a:r>
            <a:r>
              <a:rPr lang="en-US" dirty="0"/>
              <a:t> </a:t>
            </a:r>
            <a:r>
              <a:rPr lang="en-US" dirty="0">
                <a:solidFill>
                  <a:schemeClr val="bg1"/>
                </a:solidFill>
              </a:rPr>
              <a:t>competitors</a:t>
            </a:r>
            <a:r>
              <a:rPr lang="en-US" dirty="0"/>
              <a:t> </a:t>
            </a:r>
          </a:p>
        </p:txBody>
      </p:sp>
      <p:sp>
        <p:nvSpPr>
          <p:cNvPr id="6" name="Content Placeholder 4">
            <a:extLst>
              <a:ext uri="{FF2B5EF4-FFF2-40B4-BE49-F238E27FC236}">
                <a16:creationId xmlns:a16="http://schemas.microsoft.com/office/drawing/2014/main" id="{2883A6F2-B753-7443-AF6A-D948427C5E24}"/>
              </a:ext>
            </a:extLst>
          </p:cNvPr>
          <p:cNvSpPr txBox="1">
            <a:spLocks/>
          </p:cNvSpPr>
          <p:nvPr/>
        </p:nvSpPr>
        <p:spPr>
          <a:xfrm>
            <a:off x="414393" y="2314505"/>
            <a:ext cx="8230215" cy="457463"/>
          </a:xfrm>
          <a:prstGeom prst="rect">
            <a:avLst/>
          </a:prstGeom>
          <a:solidFill>
            <a:schemeClr val="tx1">
              <a:lumMod val="75000"/>
            </a:schemeClr>
          </a:solidFill>
        </p:spPr>
        <p:txBody>
          <a:bodyPr anchor="ctr"/>
          <a:lstStyle>
            <a:defPPr marR="0" lvl="0" algn="l" rtl="0">
              <a:lnSpc>
                <a:spcPct val="100000"/>
              </a:lnSpc>
              <a:spcBef>
                <a:spcPts val="0"/>
              </a:spcBef>
              <a:spcAft>
                <a:spcPts val="0"/>
              </a:spcAft>
              <a:defRPr/>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1pPr>
            <a:lvl2pPr>
              <a:defRPr>
                <a:solidFill>
                  <a:schemeClr val="bg1"/>
                </a:solidFil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Source Code Pro"/>
                <a:ea typeface="Source Code Pro"/>
                <a:cs typeface="Source Code Pro"/>
                <a:sym typeface="Source Code Pro"/>
              </a:defRPr>
            </a:lvl9pPr>
          </a:lstStyle>
          <a:p>
            <a:pPr lvl="1"/>
            <a:r>
              <a:rPr lang="en-US" dirty="0">
                <a:solidFill>
                  <a:schemeClr val="bg1"/>
                </a:solidFill>
                <a:latin typeface="+mn-lt"/>
              </a:rPr>
              <a:t>	10 design principles</a:t>
            </a:r>
          </a:p>
        </p:txBody>
      </p:sp>
      <p:sp>
        <p:nvSpPr>
          <p:cNvPr id="7" name="Content Placeholder 5">
            <a:extLst>
              <a:ext uri="{FF2B5EF4-FFF2-40B4-BE49-F238E27FC236}">
                <a16:creationId xmlns:a16="http://schemas.microsoft.com/office/drawing/2014/main" id="{C056920D-0EB2-EC48-8C86-147E8DF259E1}"/>
              </a:ext>
            </a:extLst>
          </p:cNvPr>
          <p:cNvSpPr txBox="1">
            <a:spLocks/>
          </p:cNvSpPr>
          <p:nvPr/>
        </p:nvSpPr>
        <p:spPr>
          <a:xfrm>
            <a:off x="414393" y="2900569"/>
            <a:ext cx="8230215" cy="457463"/>
          </a:xfrm>
          <a:prstGeom prst="rect">
            <a:avLst/>
          </a:prstGeom>
          <a:solidFill>
            <a:schemeClr val="tx1">
              <a:lumMod val="75000"/>
            </a:schemeClr>
          </a:solidFill>
        </p:spPr>
        <p:txBody>
          <a:bodyPr anchor="ctr"/>
          <a:lstStyle>
            <a:defPPr marR="0" lvl="0" algn="l" rtl="0">
              <a:lnSpc>
                <a:spcPct val="100000"/>
              </a:lnSpc>
              <a:spcBef>
                <a:spcPts val="0"/>
              </a:spcBef>
              <a:spcAft>
                <a:spcPts val="0"/>
              </a:spcAft>
              <a:defRPr/>
            </a:defPPr>
            <a:lvl1pPr algn="r">
              <a:buNone/>
              <a:defRPr sz="1000">
                <a:solidFill>
                  <a:schemeClr val="dk2"/>
                </a:solidFill>
                <a:latin typeface="Source Code Pro"/>
                <a:ea typeface="Source Code Pro"/>
                <a:cs typeface="Source Code Pro"/>
              </a:defRPr>
            </a:lvl1pPr>
            <a:lvl2pPr>
              <a:defRPr>
                <a:solidFill>
                  <a:schemeClr val="bg1"/>
                </a:solidFill>
              </a:defRPr>
            </a:lvl2pPr>
            <a:lvl3pPr algn="r">
              <a:buNone/>
              <a:defRPr sz="1000">
                <a:solidFill>
                  <a:schemeClr val="dk2"/>
                </a:solidFill>
                <a:latin typeface="Source Code Pro"/>
                <a:ea typeface="Source Code Pro"/>
                <a:cs typeface="Source Code Pro"/>
              </a:defRPr>
            </a:lvl3pPr>
            <a:lvl4pPr algn="r">
              <a:buNone/>
              <a:defRPr sz="1000">
                <a:solidFill>
                  <a:schemeClr val="dk2"/>
                </a:solidFill>
                <a:latin typeface="Source Code Pro"/>
                <a:ea typeface="Source Code Pro"/>
                <a:cs typeface="Source Code Pro"/>
              </a:defRPr>
            </a:lvl4pPr>
            <a:lvl5pPr algn="r">
              <a:buNone/>
              <a:defRPr sz="1000">
                <a:solidFill>
                  <a:schemeClr val="dk2"/>
                </a:solidFill>
                <a:latin typeface="Source Code Pro"/>
                <a:ea typeface="Source Code Pro"/>
                <a:cs typeface="Source Code Pro"/>
              </a:defRPr>
            </a:lvl5pPr>
            <a:lvl6pPr algn="r">
              <a:buNone/>
              <a:defRPr sz="1000">
                <a:solidFill>
                  <a:schemeClr val="dk2"/>
                </a:solidFill>
                <a:latin typeface="Source Code Pro"/>
                <a:ea typeface="Source Code Pro"/>
                <a:cs typeface="Source Code Pro"/>
              </a:defRPr>
            </a:lvl6pPr>
            <a:lvl7pPr algn="r">
              <a:buNone/>
              <a:defRPr sz="1000">
                <a:solidFill>
                  <a:schemeClr val="dk2"/>
                </a:solidFill>
                <a:latin typeface="Source Code Pro"/>
                <a:ea typeface="Source Code Pro"/>
                <a:cs typeface="Source Code Pro"/>
              </a:defRPr>
            </a:lvl7pPr>
            <a:lvl8pPr algn="r">
              <a:buNone/>
              <a:defRPr sz="1000">
                <a:solidFill>
                  <a:schemeClr val="dk2"/>
                </a:solidFill>
                <a:latin typeface="Source Code Pro"/>
                <a:ea typeface="Source Code Pro"/>
                <a:cs typeface="Source Code Pro"/>
              </a:defRPr>
            </a:lvl8pPr>
            <a:lvl9pPr algn="r">
              <a:buNone/>
              <a:defRPr sz="1000">
                <a:solidFill>
                  <a:schemeClr val="dk2"/>
                </a:solidFill>
                <a:latin typeface="Source Code Pro"/>
                <a:ea typeface="Source Code Pro"/>
                <a:cs typeface="Source Code Pro"/>
              </a:defRPr>
            </a:lvl9pPr>
          </a:lstStyle>
          <a:p>
            <a:pPr algn="l"/>
            <a:r>
              <a:rPr lang="en-US" dirty="0">
                <a:solidFill>
                  <a:schemeClr val="bg1"/>
                </a:solidFill>
              </a:rPr>
              <a:t>	</a:t>
            </a:r>
            <a:r>
              <a:rPr lang="en-US" sz="1400" dirty="0">
                <a:solidFill>
                  <a:schemeClr val="bg1"/>
                </a:solidFill>
                <a:latin typeface="+mj-lt"/>
              </a:rPr>
              <a:t>Key Takeaways &amp; Next Steps</a:t>
            </a:r>
          </a:p>
        </p:txBody>
      </p:sp>
      <p:sp>
        <p:nvSpPr>
          <p:cNvPr id="8" name="Pentagon 7">
            <a:extLst>
              <a:ext uri="{FF2B5EF4-FFF2-40B4-BE49-F238E27FC236}">
                <a16:creationId xmlns:a16="http://schemas.microsoft.com/office/drawing/2014/main" id="{A96560BB-89C1-5045-A073-9CE09A12F7DF}"/>
              </a:ext>
            </a:extLst>
          </p:cNvPr>
          <p:cNvSpPr/>
          <p:nvPr/>
        </p:nvSpPr>
        <p:spPr>
          <a:xfrm>
            <a:off x="416677" y="1197549"/>
            <a:ext cx="397445" cy="347119"/>
          </a:xfrm>
          <a:prstGeom prst="homePlate">
            <a:avLst>
              <a:gd name="adj" fmla="val 44444"/>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vert="horz" lIns="91440" tIns="0" rIns="0" bIns="0" rtlCol="0" anchor="ctr"/>
          <a:lstStyle/>
          <a:p>
            <a:pPr algn="l">
              <a:lnSpc>
                <a:spcPct val="100000"/>
              </a:lnSpc>
              <a:buClr>
                <a:srgbClr val="FFFFFF"/>
              </a:buClr>
            </a:pPr>
            <a:r>
              <a:rPr lang="en-US" sz="1600">
                <a:solidFill>
                  <a:schemeClr val="tx1"/>
                </a:solidFill>
                <a:cs typeface="Arial Unicode MS" pitchFamily="34" charset="-128"/>
              </a:rPr>
              <a:t>1</a:t>
            </a:r>
          </a:p>
        </p:txBody>
      </p:sp>
      <p:sp>
        <p:nvSpPr>
          <p:cNvPr id="9" name="Pentagon 8">
            <a:extLst>
              <a:ext uri="{FF2B5EF4-FFF2-40B4-BE49-F238E27FC236}">
                <a16:creationId xmlns:a16="http://schemas.microsoft.com/office/drawing/2014/main" id="{D265BB5D-70F7-F747-8502-79FC4C292D41}"/>
              </a:ext>
            </a:extLst>
          </p:cNvPr>
          <p:cNvSpPr/>
          <p:nvPr/>
        </p:nvSpPr>
        <p:spPr>
          <a:xfrm>
            <a:off x="416677" y="1779725"/>
            <a:ext cx="397445" cy="347119"/>
          </a:xfrm>
          <a:prstGeom prst="homePlate">
            <a:avLst>
              <a:gd name="adj" fmla="val 44444"/>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vert="horz" lIns="91440" tIns="0" rIns="0" bIns="0" rtlCol="0" anchor="ctr"/>
          <a:lstStyle/>
          <a:p>
            <a:pPr>
              <a:buClr>
                <a:srgbClr val="FFFFFF"/>
              </a:buClr>
            </a:pPr>
            <a:r>
              <a:rPr lang="en-US" sz="1600">
                <a:solidFill>
                  <a:schemeClr val="tx1"/>
                </a:solidFill>
                <a:cs typeface="Arial Unicode MS" pitchFamily="34" charset="-128"/>
              </a:rPr>
              <a:t>2</a:t>
            </a:r>
          </a:p>
        </p:txBody>
      </p:sp>
      <p:sp>
        <p:nvSpPr>
          <p:cNvPr id="10" name="Pentagon 9">
            <a:extLst>
              <a:ext uri="{FF2B5EF4-FFF2-40B4-BE49-F238E27FC236}">
                <a16:creationId xmlns:a16="http://schemas.microsoft.com/office/drawing/2014/main" id="{560147A8-B090-8644-8908-6B6E0E3573EB}"/>
              </a:ext>
            </a:extLst>
          </p:cNvPr>
          <p:cNvSpPr/>
          <p:nvPr/>
        </p:nvSpPr>
        <p:spPr>
          <a:xfrm>
            <a:off x="416677" y="2369678"/>
            <a:ext cx="397445" cy="347119"/>
          </a:xfrm>
          <a:prstGeom prst="homePlate">
            <a:avLst>
              <a:gd name="adj" fmla="val 44444"/>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vert="horz" lIns="91440" tIns="0" rIns="0" bIns="0" rtlCol="0" anchor="ctr"/>
          <a:lstStyle/>
          <a:p>
            <a:pPr>
              <a:buClr>
                <a:srgbClr val="FFFFFF"/>
              </a:buClr>
            </a:pPr>
            <a:r>
              <a:rPr lang="en-US" sz="1600">
                <a:solidFill>
                  <a:schemeClr val="tx1"/>
                </a:solidFill>
                <a:cs typeface="Arial Unicode MS" pitchFamily="34" charset="-128"/>
              </a:rPr>
              <a:t>3</a:t>
            </a:r>
          </a:p>
        </p:txBody>
      </p:sp>
      <p:sp>
        <p:nvSpPr>
          <p:cNvPr id="11" name="Pentagon 10">
            <a:extLst>
              <a:ext uri="{FF2B5EF4-FFF2-40B4-BE49-F238E27FC236}">
                <a16:creationId xmlns:a16="http://schemas.microsoft.com/office/drawing/2014/main" id="{2B4DB743-02AE-8740-B53D-DFB7D9509446}"/>
              </a:ext>
            </a:extLst>
          </p:cNvPr>
          <p:cNvSpPr/>
          <p:nvPr/>
        </p:nvSpPr>
        <p:spPr>
          <a:xfrm>
            <a:off x="416677" y="2955741"/>
            <a:ext cx="397445" cy="347119"/>
          </a:xfrm>
          <a:prstGeom prst="homePlate">
            <a:avLst>
              <a:gd name="adj" fmla="val 44444"/>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vert="horz" lIns="91440" tIns="0" rIns="0" bIns="0" rtlCol="0" anchor="ctr"/>
          <a:lstStyle/>
          <a:p>
            <a:pPr>
              <a:buClr>
                <a:srgbClr val="FFFFFF"/>
              </a:buClr>
            </a:pPr>
            <a:r>
              <a:rPr lang="en-US" sz="1600" dirty="0">
                <a:solidFill>
                  <a:schemeClr val="tx1"/>
                </a:solidFill>
                <a:cs typeface="Arial Unicode MS" pitchFamily="34" charset="-128"/>
              </a:rPr>
              <a:t>4</a:t>
            </a:r>
          </a:p>
        </p:txBody>
      </p:sp>
    </p:spTree>
    <p:extLst>
      <p:ext uri="{BB962C8B-B14F-4D97-AF65-F5344CB8AC3E}">
        <p14:creationId xmlns:p14="http://schemas.microsoft.com/office/powerpoint/2010/main" val="3367446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5B4F-6F9B-4242-BBBF-99921699CCFB}"/>
              </a:ext>
            </a:extLst>
          </p:cNvPr>
          <p:cNvSpPr>
            <a:spLocks noGrp="1"/>
          </p:cNvSpPr>
          <p:nvPr>
            <p:ph type="title"/>
          </p:nvPr>
        </p:nvSpPr>
        <p:spPr/>
        <p:txBody>
          <a:bodyPr/>
          <a:lstStyle/>
          <a:p>
            <a:r>
              <a:rPr lang="en-US" dirty="0"/>
              <a:t>Goals of Our Analysis</a:t>
            </a:r>
          </a:p>
        </p:txBody>
      </p:sp>
      <p:sp>
        <p:nvSpPr>
          <p:cNvPr id="3" name="Text Placeholder 2">
            <a:extLst>
              <a:ext uri="{FF2B5EF4-FFF2-40B4-BE49-F238E27FC236}">
                <a16:creationId xmlns:a16="http://schemas.microsoft.com/office/drawing/2014/main" id="{2A2C83A5-5202-2041-8525-6390A2553410}"/>
              </a:ext>
            </a:extLst>
          </p:cNvPr>
          <p:cNvSpPr>
            <a:spLocks noGrp="1"/>
          </p:cNvSpPr>
          <p:nvPr>
            <p:ph type="body" idx="1"/>
          </p:nvPr>
        </p:nvSpPr>
        <p:spPr/>
        <p:txBody>
          <a:bodyPr/>
          <a:lstStyle/>
          <a:p>
            <a:pPr>
              <a:lnSpc>
                <a:spcPct val="100000"/>
              </a:lnSpc>
              <a:spcBef>
                <a:spcPts val="2400"/>
              </a:spcBef>
            </a:pPr>
            <a:r>
              <a:rPr lang="en-US" sz="2000" dirty="0">
                <a:latin typeface="+mj-lt"/>
              </a:rPr>
              <a:t>Take the </a:t>
            </a:r>
            <a:r>
              <a:rPr lang="en-US" sz="2000" b="1" dirty="0">
                <a:latin typeface="+mj-lt"/>
              </a:rPr>
              <a:t>best aspects </a:t>
            </a:r>
            <a:r>
              <a:rPr lang="en-US" sz="2000" dirty="0">
                <a:latin typeface="+mj-lt"/>
              </a:rPr>
              <a:t>from popular cloud computing tools in order to </a:t>
            </a:r>
            <a:r>
              <a:rPr lang="en-US" sz="2000" b="1" dirty="0">
                <a:latin typeface="+mj-lt"/>
              </a:rPr>
              <a:t>design a great experience for our customers </a:t>
            </a:r>
          </a:p>
          <a:p>
            <a:pPr>
              <a:lnSpc>
                <a:spcPct val="100000"/>
              </a:lnSpc>
              <a:spcBef>
                <a:spcPts val="2400"/>
              </a:spcBef>
            </a:pPr>
            <a:r>
              <a:rPr lang="en-US" sz="2000" b="1" dirty="0">
                <a:latin typeface="+mj-lt"/>
              </a:rPr>
              <a:t>Analyze the services and tools </a:t>
            </a:r>
            <a:r>
              <a:rPr lang="en-US" sz="2000" dirty="0">
                <a:latin typeface="+mj-lt"/>
              </a:rPr>
              <a:t>offered by competitors to better understand the </a:t>
            </a:r>
            <a:r>
              <a:rPr lang="en-US" sz="2000" b="1" dirty="0">
                <a:latin typeface="+mj-lt"/>
              </a:rPr>
              <a:t>benchmark for our capabilities</a:t>
            </a:r>
          </a:p>
          <a:p>
            <a:pPr>
              <a:lnSpc>
                <a:spcPct val="100000"/>
              </a:lnSpc>
              <a:spcBef>
                <a:spcPts val="2400"/>
              </a:spcBef>
            </a:pPr>
            <a:r>
              <a:rPr lang="en-US" sz="2000" dirty="0">
                <a:latin typeface="+mj-lt"/>
              </a:rPr>
              <a:t>Establish </a:t>
            </a:r>
            <a:r>
              <a:rPr lang="en-US" sz="2000" b="1" dirty="0">
                <a:latin typeface="+mj-lt"/>
              </a:rPr>
              <a:t>design principles </a:t>
            </a:r>
            <a:r>
              <a:rPr lang="en-US" sz="2000" dirty="0">
                <a:latin typeface="+mj-lt"/>
              </a:rPr>
              <a:t>that will support us as we determine the best approach for our solution</a:t>
            </a:r>
          </a:p>
          <a:p>
            <a:endParaRPr lang="en-US" dirty="0"/>
          </a:p>
        </p:txBody>
      </p:sp>
    </p:spTree>
    <p:extLst>
      <p:ext uri="{BB962C8B-B14F-4D97-AF65-F5344CB8AC3E}">
        <p14:creationId xmlns:p14="http://schemas.microsoft.com/office/powerpoint/2010/main" val="2516851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5B4F-6F9B-4242-BBBF-99921699CCFB}"/>
              </a:ext>
            </a:extLst>
          </p:cNvPr>
          <p:cNvSpPr>
            <a:spLocks noGrp="1"/>
          </p:cNvSpPr>
          <p:nvPr>
            <p:ph type="title"/>
          </p:nvPr>
        </p:nvSpPr>
        <p:spPr/>
        <p:txBody>
          <a:bodyPr/>
          <a:lstStyle/>
          <a:p>
            <a:r>
              <a:rPr lang="en-US" dirty="0"/>
              <a:t>Key Characteristics</a:t>
            </a:r>
          </a:p>
        </p:txBody>
      </p:sp>
      <p:sp>
        <p:nvSpPr>
          <p:cNvPr id="3" name="Text Placeholder 2">
            <a:extLst>
              <a:ext uri="{FF2B5EF4-FFF2-40B4-BE49-F238E27FC236}">
                <a16:creationId xmlns:a16="http://schemas.microsoft.com/office/drawing/2014/main" id="{2A2C83A5-5202-2041-8525-6390A2553410}"/>
              </a:ext>
            </a:extLst>
          </p:cNvPr>
          <p:cNvSpPr>
            <a:spLocks noGrp="1"/>
          </p:cNvSpPr>
          <p:nvPr>
            <p:ph type="body" idx="1"/>
          </p:nvPr>
        </p:nvSpPr>
        <p:spPr/>
        <p:txBody>
          <a:bodyPr/>
          <a:lstStyle/>
          <a:p>
            <a:pPr>
              <a:lnSpc>
                <a:spcPct val="100000"/>
              </a:lnSpc>
              <a:spcBef>
                <a:spcPts val="2400"/>
              </a:spcBef>
            </a:pPr>
            <a:r>
              <a:rPr lang="en-US" sz="2000" dirty="0">
                <a:latin typeface="+mj-lt"/>
              </a:rPr>
              <a:t>We identified the key characteristics of Cloud Computing</a:t>
            </a:r>
            <a:endParaRPr lang="en-US" sz="2000" b="1" dirty="0">
              <a:latin typeface="+mj-lt"/>
            </a:endParaRPr>
          </a:p>
          <a:p>
            <a:pPr lvl="1">
              <a:lnSpc>
                <a:spcPct val="100000"/>
              </a:lnSpc>
              <a:spcBef>
                <a:spcPts val="1200"/>
              </a:spcBef>
            </a:pPr>
            <a:r>
              <a:rPr lang="en-US" dirty="0">
                <a:latin typeface="+mn-lt"/>
              </a:rPr>
              <a:t>On-demand self-service</a:t>
            </a:r>
          </a:p>
          <a:p>
            <a:pPr lvl="1">
              <a:lnSpc>
                <a:spcPct val="100000"/>
              </a:lnSpc>
              <a:spcBef>
                <a:spcPts val="1200"/>
              </a:spcBef>
            </a:pPr>
            <a:r>
              <a:rPr lang="en-US" dirty="0">
                <a:latin typeface="+mn-lt"/>
              </a:rPr>
              <a:t>Easy to consume/set up</a:t>
            </a:r>
          </a:p>
          <a:p>
            <a:pPr lvl="1">
              <a:lnSpc>
                <a:spcPct val="100000"/>
              </a:lnSpc>
              <a:spcBef>
                <a:spcPts val="1200"/>
              </a:spcBef>
            </a:pPr>
            <a:r>
              <a:rPr lang="en-US" dirty="0">
                <a:latin typeface="+mn-lt"/>
              </a:rPr>
              <a:t>Instant gratification</a:t>
            </a:r>
          </a:p>
          <a:p>
            <a:pPr lvl="1">
              <a:lnSpc>
                <a:spcPct val="100000"/>
              </a:lnSpc>
              <a:spcBef>
                <a:spcPts val="1200"/>
              </a:spcBef>
            </a:pPr>
            <a:r>
              <a:rPr lang="en-US" dirty="0">
                <a:latin typeface="+mn-lt"/>
              </a:rPr>
              <a:t>Development versus infrastructure</a:t>
            </a:r>
          </a:p>
          <a:p>
            <a:pPr lvl="1">
              <a:lnSpc>
                <a:spcPct val="100000"/>
              </a:lnSpc>
              <a:spcBef>
                <a:spcPts val="1200"/>
              </a:spcBef>
            </a:pPr>
            <a:r>
              <a:rPr lang="en-US" dirty="0">
                <a:latin typeface="+mn-lt"/>
              </a:rPr>
              <a:t>Elasticity</a:t>
            </a:r>
          </a:p>
          <a:p>
            <a:pPr lvl="1">
              <a:lnSpc>
                <a:spcPct val="100000"/>
              </a:lnSpc>
              <a:spcBef>
                <a:spcPts val="1200"/>
              </a:spcBef>
            </a:pPr>
            <a:r>
              <a:rPr lang="en-US" dirty="0">
                <a:latin typeface="+mn-lt"/>
              </a:rPr>
              <a:t>Pay as you go</a:t>
            </a:r>
          </a:p>
          <a:p>
            <a:pPr lvl="1">
              <a:lnSpc>
                <a:spcPct val="100000"/>
              </a:lnSpc>
              <a:spcBef>
                <a:spcPts val="1200"/>
              </a:spcBef>
            </a:pPr>
            <a:r>
              <a:rPr lang="en-US" b="1" dirty="0">
                <a:latin typeface="+mn-lt"/>
              </a:rPr>
              <a:t>Great user experience!</a:t>
            </a:r>
          </a:p>
        </p:txBody>
      </p:sp>
      <p:sp>
        <p:nvSpPr>
          <p:cNvPr id="4" name="Rectangle 3">
            <a:extLst>
              <a:ext uri="{FF2B5EF4-FFF2-40B4-BE49-F238E27FC236}">
                <a16:creationId xmlns:a16="http://schemas.microsoft.com/office/drawing/2014/main" id="{A2BF0E3B-E421-CC4F-B0DF-FB465D213B61}"/>
              </a:ext>
            </a:extLst>
          </p:cNvPr>
          <p:cNvSpPr/>
          <p:nvPr/>
        </p:nvSpPr>
        <p:spPr>
          <a:xfrm>
            <a:off x="6090084" y="2334828"/>
            <a:ext cx="2839873" cy="2583402"/>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B6449EB-F292-944D-9CF9-5D494F5B6B51}"/>
              </a:ext>
            </a:extLst>
          </p:cNvPr>
          <p:cNvSpPr txBox="1">
            <a:spLocks/>
          </p:cNvSpPr>
          <p:nvPr/>
        </p:nvSpPr>
        <p:spPr>
          <a:xfrm>
            <a:off x="5798063" y="2489290"/>
            <a:ext cx="3083065" cy="1802144"/>
          </a:xfrm>
          <a:prstGeom prst="rect">
            <a:avLst/>
          </a:prstGeom>
          <a:noFill/>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393700" lvl="1" indent="0">
              <a:lnSpc>
                <a:spcPct val="100000"/>
              </a:lnSpc>
              <a:spcBef>
                <a:spcPts val="1200"/>
              </a:spcBef>
              <a:spcAft>
                <a:spcPts val="0"/>
              </a:spcAft>
              <a:buNone/>
            </a:pPr>
            <a:r>
              <a:rPr lang="en-US" dirty="0"/>
              <a:t>Cloud has been successful not only due to </a:t>
            </a:r>
            <a:r>
              <a:rPr lang="en-US" sz="2400" b="1" dirty="0"/>
              <a:t>WHAT</a:t>
            </a:r>
            <a:r>
              <a:rPr lang="en-US" sz="2400" dirty="0"/>
              <a:t> </a:t>
            </a:r>
            <a:r>
              <a:rPr lang="en-US" dirty="0"/>
              <a:t>capabilities it provides, but </a:t>
            </a:r>
            <a:r>
              <a:rPr lang="en-US" sz="2400" b="1" dirty="0"/>
              <a:t>HOW</a:t>
            </a:r>
            <a:r>
              <a:rPr lang="en-US" sz="2400" dirty="0"/>
              <a:t> </a:t>
            </a:r>
            <a:r>
              <a:rPr lang="en-US" dirty="0"/>
              <a:t>it provides them.</a:t>
            </a:r>
            <a:endParaRPr lang="en-US" b="1" dirty="0"/>
          </a:p>
          <a:p>
            <a:pPr lvl="1">
              <a:lnSpc>
                <a:spcPct val="100000"/>
              </a:lnSpc>
              <a:spcBef>
                <a:spcPts val="1200"/>
              </a:spcBef>
              <a:spcAft>
                <a:spcPts val="0"/>
              </a:spcAft>
            </a:pPr>
            <a:endParaRPr lang="en-US" dirty="0"/>
          </a:p>
        </p:txBody>
      </p:sp>
    </p:spTree>
    <p:extLst>
      <p:ext uri="{BB962C8B-B14F-4D97-AF65-F5344CB8AC3E}">
        <p14:creationId xmlns:p14="http://schemas.microsoft.com/office/powerpoint/2010/main" val="237891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5B4F-6F9B-4242-BBBF-99921699CCFB}"/>
              </a:ext>
            </a:extLst>
          </p:cNvPr>
          <p:cNvSpPr>
            <a:spLocks noGrp="1"/>
          </p:cNvSpPr>
          <p:nvPr>
            <p:ph type="title"/>
          </p:nvPr>
        </p:nvSpPr>
        <p:spPr/>
        <p:txBody>
          <a:bodyPr/>
          <a:lstStyle/>
          <a:p>
            <a:r>
              <a:rPr lang="en-US" dirty="0"/>
              <a:t>Identify Competitors</a:t>
            </a:r>
          </a:p>
        </p:txBody>
      </p:sp>
      <p:sp>
        <p:nvSpPr>
          <p:cNvPr id="3" name="Text Placeholder 2">
            <a:extLst>
              <a:ext uri="{FF2B5EF4-FFF2-40B4-BE49-F238E27FC236}">
                <a16:creationId xmlns:a16="http://schemas.microsoft.com/office/drawing/2014/main" id="{2A2C83A5-5202-2041-8525-6390A2553410}"/>
              </a:ext>
            </a:extLst>
          </p:cNvPr>
          <p:cNvSpPr>
            <a:spLocks noGrp="1"/>
          </p:cNvSpPr>
          <p:nvPr>
            <p:ph type="body" idx="1"/>
          </p:nvPr>
        </p:nvSpPr>
        <p:spPr/>
        <p:txBody>
          <a:bodyPr/>
          <a:lstStyle/>
          <a:p>
            <a:pPr>
              <a:lnSpc>
                <a:spcPct val="100000"/>
              </a:lnSpc>
              <a:spcBef>
                <a:spcPts val="2400"/>
              </a:spcBef>
            </a:pPr>
            <a:r>
              <a:rPr lang="en-US" sz="2000" dirty="0">
                <a:latin typeface="+mj-lt"/>
              </a:rPr>
              <a:t>We identified the all the competitors and selected the top products for analysis</a:t>
            </a:r>
          </a:p>
          <a:p>
            <a:pPr>
              <a:lnSpc>
                <a:spcPct val="100000"/>
              </a:lnSpc>
              <a:spcBef>
                <a:spcPts val="2400"/>
              </a:spcBef>
            </a:pPr>
            <a:r>
              <a:rPr lang="en-US" sz="2000" dirty="0">
                <a:latin typeface="+mj-lt"/>
              </a:rPr>
              <a:t>We had the PM review the list to ensure these were the right ones to compare</a:t>
            </a:r>
          </a:p>
          <a:p>
            <a:endParaRPr lang="en-US" dirty="0"/>
          </a:p>
        </p:txBody>
      </p:sp>
      <p:pic>
        <p:nvPicPr>
          <p:cNvPr id="4" name="Content Placeholder 4">
            <a:extLst>
              <a:ext uri="{FF2B5EF4-FFF2-40B4-BE49-F238E27FC236}">
                <a16:creationId xmlns:a16="http://schemas.microsoft.com/office/drawing/2014/main" id="{AF76FC3C-16E5-5846-8BE9-648CF83F68C1}"/>
              </a:ext>
            </a:extLst>
          </p:cNvPr>
          <p:cNvPicPr>
            <a:picLocks noChangeAspect="1"/>
          </p:cNvPicPr>
          <p:nvPr/>
        </p:nvPicPr>
        <p:blipFill>
          <a:blip r:embed="rId2"/>
          <a:stretch>
            <a:fillRect/>
          </a:stretch>
        </p:blipFill>
        <p:spPr>
          <a:xfrm>
            <a:off x="6586595" y="3664465"/>
            <a:ext cx="1866679" cy="690671"/>
          </a:xfrm>
          <a:prstGeom prst="rect">
            <a:avLst/>
          </a:prstGeom>
          <a:noFill/>
          <a:ln>
            <a:noFill/>
          </a:ln>
        </p:spPr>
      </p:pic>
      <p:pic>
        <p:nvPicPr>
          <p:cNvPr id="5" name="Picture 4">
            <a:extLst>
              <a:ext uri="{FF2B5EF4-FFF2-40B4-BE49-F238E27FC236}">
                <a16:creationId xmlns:a16="http://schemas.microsoft.com/office/drawing/2014/main" id="{570C6C40-E3A1-6F47-9217-6D63254BAF9B}"/>
              </a:ext>
            </a:extLst>
          </p:cNvPr>
          <p:cNvPicPr>
            <a:picLocks noChangeAspect="1"/>
          </p:cNvPicPr>
          <p:nvPr/>
        </p:nvPicPr>
        <p:blipFill>
          <a:blip r:embed="rId3"/>
          <a:stretch>
            <a:fillRect/>
          </a:stretch>
        </p:blipFill>
        <p:spPr>
          <a:xfrm>
            <a:off x="3460230" y="3809623"/>
            <a:ext cx="1621301" cy="310327"/>
          </a:xfrm>
          <a:prstGeom prst="rect">
            <a:avLst/>
          </a:prstGeom>
        </p:spPr>
      </p:pic>
      <p:pic>
        <p:nvPicPr>
          <p:cNvPr id="6" name="Picture 5">
            <a:extLst>
              <a:ext uri="{FF2B5EF4-FFF2-40B4-BE49-F238E27FC236}">
                <a16:creationId xmlns:a16="http://schemas.microsoft.com/office/drawing/2014/main" id="{841AC7D2-81AA-B744-80FF-E33D68C48CCB}"/>
              </a:ext>
            </a:extLst>
          </p:cNvPr>
          <p:cNvPicPr>
            <a:picLocks noChangeAspect="1"/>
          </p:cNvPicPr>
          <p:nvPr/>
        </p:nvPicPr>
        <p:blipFill>
          <a:blip r:embed="rId4"/>
          <a:stretch>
            <a:fillRect/>
          </a:stretch>
        </p:blipFill>
        <p:spPr>
          <a:xfrm>
            <a:off x="1733885" y="4308478"/>
            <a:ext cx="1216147" cy="751388"/>
          </a:xfrm>
          <a:prstGeom prst="rect">
            <a:avLst/>
          </a:prstGeom>
        </p:spPr>
      </p:pic>
      <p:pic>
        <p:nvPicPr>
          <p:cNvPr id="7" name="Picture 6">
            <a:extLst>
              <a:ext uri="{FF2B5EF4-FFF2-40B4-BE49-F238E27FC236}">
                <a16:creationId xmlns:a16="http://schemas.microsoft.com/office/drawing/2014/main" id="{B4AF4974-9735-9143-A292-4AAFAC7B8EFB}"/>
              </a:ext>
            </a:extLst>
          </p:cNvPr>
          <p:cNvPicPr>
            <a:picLocks noChangeAspect="1"/>
          </p:cNvPicPr>
          <p:nvPr/>
        </p:nvPicPr>
        <p:blipFill>
          <a:blip r:embed="rId5"/>
          <a:stretch>
            <a:fillRect/>
          </a:stretch>
        </p:blipFill>
        <p:spPr>
          <a:xfrm>
            <a:off x="311700" y="3679364"/>
            <a:ext cx="1266294" cy="475915"/>
          </a:xfrm>
          <a:prstGeom prst="rect">
            <a:avLst/>
          </a:prstGeom>
        </p:spPr>
      </p:pic>
      <p:pic>
        <p:nvPicPr>
          <p:cNvPr id="8" name="Picture 7">
            <a:extLst>
              <a:ext uri="{FF2B5EF4-FFF2-40B4-BE49-F238E27FC236}">
                <a16:creationId xmlns:a16="http://schemas.microsoft.com/office/drawing/2014/main" id="{23E41B68-31DD-FB4D-83BC-4A9B85A0CF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2249" y="4482775"/>
            <a:ext cx="997834" cy="402795"/>
          </a:xfrm>
          <a:prstGeom prst="rect">
            <a:avLst/>
          </a:prstGeom>
        </p:spPr>
      </p:pic>
    </p:spTree>
    <p:extLst>
      <p:ext uri="{BB962C8B-B14F-4D97-AF65-F5344CB8AC3E}">
        <p14:creationId xmlns:p14="http://schemas.microsoft.com/office/powerpoint/2010/main" val="3001808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6" y="274693"/>
            <a:ext cx="8229600" cy="867930"/>
          </a:xfrm>
        </p:spPr>
        <p:txBody>
          <a:bodyPr/>
          <a:lstStyle/>
          <a:p>
            <a:r>
              <a:rPr lang="en-US"/>
              <a:t>Design principles are the guiding light for any software application.” </a:t>
            </a:r>
            <a:r>
              <a:rPr lang="mr-IN" sz="1600"/>
              <a:t>–</a:t>
            </a:r>
            <a:r>
              <a:rPr lang="en-US" sz="1600"/>
              <a:t> </a:t>
            </a:r>
            <a:r>
              <a:rPr lang="en-US" sz="1600" err="1"/>
              <a:t>LukeW</a:t>
            </a:r>
            <a:r>
              <a:rPr lang="en-US" sz="1600"/>
              <a:t>, Product Director at Google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85" y="1142623"/>
            <a:ext cx="3738344" cy="31925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1107" y="1368753"/>
            <a:ext cx="3806767" cy="2777945"/>
          </a:xfrm>
          <a:prstGeom prst="rect">
            <a:avLst/>
          </a:prstGeom>
        </p:spPr>
      </p:pic>
      <p:sp>
        <p:nvSpPr>
          <p:cNvPr id="8" name="Rectangle 7"/>
          <p:cNvSpPr/>
          <p:nvPr/>
        </p:nvSpPr>
        <p:spPr>
          <a:xfrm>
            <a:off x="1257800" y="4494657"/>
            <a:ext cx="2387320" cy="276999"/>
          </a:xfrm>
          <a:prstGeom prst="rect">
            <a:avLst/>
          </a:prstGeom>
        </p:spPr>
        <p:txBody>
          <a:bodyPr wrap="none">
            <a:spAutoFit/>
          </a:bodyPr>
          <a:lstStyle/>
          <a:p>
            <a:r>
              <a:rPr lang="en-US" sz="1200" i="1">
                <a:solidFill>
                  <a:schemeClr val="tx1">
                    <a:lumMod val="90000"/>
                    <a:lumOff val="10000"/>
                  </a:schemeClr>
                </a:solidFill>
                <a:hlinkClick r:id="rId4"/>
              </a:rPr>
              <a:t>Apple’s Human Interface Guidelines</a:t>
            </a:r>
            <a:endParaRPr lang="en-US" sz="1200" i="1">
              <a:solidFill>
                <a:schemeClr val="tx1">
                  <a:lumMod val="90000"/>
                  <a:lumOff val="10000"/>
                </a:schemeClr>
              </a:solidFill>
            </a:endParaRPr>
          </a:p>
        </p:txBody>
      </p:sp>
      <p:sp>
        <p:nvSpPr>
          <p:cNvPr id="9" name="Rectangle 8"/>
          <p:cNvSpPr/>
          <p:nvPr/>
        </p:nvSpPr>
        <p:spPr>
          <a:xfrm>
            <a:off x="5643419" y="4494657"/>
            <a:ext cx="2370649" cy="276999"/>
          </a:xfrm>
          <a:prstGeom prst="rect">
            <a:avLst/>
          </a:prstGeom>
        </p:spPr>
        <p:txBody>
          <a:bodyPr wrap="none">
            <a:spAutoFit/>
          </a:bodyPr>
          <a:lstStyle/>
          <a:p>
            <a:r>
              <a:rPr lang="en-US" sz="1200" i="1">
                <a:solidFill>
                  <a:schemeClr val="tx1">
                    <a:lumMod val="90000"/>
                    <a:lumOff val="10000"/>
                  </a:schemeClr>
                </a:solidFill>
                <a:hlinkClick r:id="rId5"/>
              </a:rPr>
              <a:t>Google’s Material Design Principles</a:t>
            </a:r>
            <a:endParaRPr lang="en-US" sz="1200" i="1">
              <a:solidFill>
                <a:schemeClr val="tx1">
                  <a:lumMod val="90000"/>
                  <a:lumOff val="10000"/>
                </a:schemeClr>
              </a:solidFill>
            </a:endParaRPr>
          </a:p>
        </p:txBody>
      </p:sp>
    </p:spTree>
    <p:extLst>
      <p:ext uri="{BB962C8B-B14F-4D97-AF65-F5344CB8AC3E}">
        <p14:creationId xmlns:p14="http://schemas.microsoft.com/office/powerpoint/2010/main" val="48982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37" y="304716"/>
            <a:ext cx="8229600" cy="590931"/>
          </a:xfrm>
        </p:spPr>
        <p:txBody>
          <a:bodyPr/>
          <a:lstStyle/>
          <a:p>
            <a:r>
              <a:rPr lang="en-US" sz="3600"/>
              <a:t>10 Design Principles</a:t>
            </a:r>
          </a:p>
        </p:txBody>
      </p:sp>
      <p:sp>
        <p:nvSpPr>
          <p:cNvPr id="3" name="Content Placeholder 2"/>
          <p:cNvSpPr>
            <a:spLocks noGrp="1"/>
          </p:cNvSpPr>
          <p:nvPr>
            <p:ph sz="half" idx="1"/>
          </p:nvPr>
        </p:nvSpPr>
        <p:spPr>
          <a:xfrm>
            <a:off x="0" y="1046253"/>
            <a:ext cx="4546877" cy="3385337"/>
          </a:xfrm>
        </p:spPr>
        <p:txBody>
          <a:bodyPr/>
          <a:lstStyle/>
          <a:p>
            <a:pPr marL="736600" lvl="1" indent="-342900">
              <a:lnSpc>
                <a:spcPct val="150000"/>
              </a:lnSpc>
              <a:spcBef>
                <a:spcPts val="600"/>
              </a:spcBef>
              <a:spcAft>
                <a:spcPts val="0"/>
              </a:spcAft>
              <a:buFont typeface="+mj-lt"/>
              <a:buAutoNum type="arabicPeriod"/>
            </a:pPr>
            <a:r>
              <a:rPr lang="en-US" dirty="0">
                <a:solidFill>
                  <a:schemeClr val="bg2"/>
                </a:solidFill>
                <a:latin typeface="+mj-lt"/>
              </a:rPr>
              <a:t>Lessen the barrier to entry</a:t>
            </a:r>
          </a:p>
          <a:p>
            <a:pPr marL="736600" lvl="1" indent="-342900">
              <a:lnSpc>
                <a:spcPct val="150000"/>
              </a:lnSpc>
              <a:spcBef>
                <a:spcPts val="600"/>
              </a:spcBef>
              <a:spcAft>
                <a:spcPts val="0"/>
              </a:spcAft>
              <a:buFont typeface="+mj-lt"/>
              <a:buAutoNum type="arabicPeriod"/>
            </a:pPr>
            <a:r>
              <a:rPr lang="en-US" dirty="0">
                <a:solidFill>
                  <a:schemeClr val="bg2"/>
                </a:solidFill>
                <a:latin typeface="+mj-lt"/>
              </a:rPr>
              <a:t>Offer clear search capabilities</a:t>
            </a:r>
          </a:p>
          <a:p>
            <a:pPr marL="736600" lvl="1" indent="-342900">
              <a:lnSpc>
                <a:spcPct val="150000"/>
              </a:lnSpc>
              <a:spcBef>
                <a:spcPts val="600"/>
              </a:spcBef>
              <a:spcAft>
                <a:spcPts val="0"/>
              </a:spcAft>
              <a:buFont typeface="+mj-lt"/>
              <a:buAutoNum type="arabicPeriod"/>
            </a:pPr>
            <a:r>
              <a:rPr lang="en-US" dirty="0">
                <a:solidFill>
                  <a:schemeClr val="bg2"/>
                </a:solidFill>
                <a:latin typeface="+mj-lt"/>
              </a:rPr>
              <a:t>Guide the user’s path</a:t>
            </a:r>
          </a:p>
          <a:p>
            <a:pPr marL="736600" lvl="1" indent="-342900">
              <a:lnSpc>
                <a:spcPct val="150000"/>
              </a:lnSpc>
              <a:spcBef>
                <a:spcPts val="600"/>
              </a:spcBef>
              <a:spcAft>
                <a:spcPts val="0"/>
              </a:spcAft>
              <a:buFont typeface="+mj-lt"/>
              <a:buAutoNum type="arabicPeriod"/>
            </a:pPr>
            <a:r>
              <a:rPr lang="en-US" dirty="0">
                <a:solidFill>
                  <a:schemeClr val="bg2"/>
                </a:solidFill>
                <a:latin typeface="+mj-lt"/>
              </a:rPr>
              <a:t>Anticipate the user’s next task</a:t>
            </a:r>
          </a:p>
          <a:p>
            <a:pPr marL="736600" lvl="1" indent="-342900">
              <a:lnSpc>
                <a:spcPct val="150000"/>
              </a:lnSpc>
              <a:spcBef>
                <a:spcPts val="600"/>
              </a:spcBef>
              <a:spcAft>
                <a:spcPts val="0"/>
              </a:spcAft>
              <a:buFont typeface="+mj-lt"/>
              <a:buAutoNum type="arabicPeriod"/>
            </a:pPr>
            <a:r>
              <a:rPr lang="en-US" dirty="0">
                <a:solidFill>
                  <a:schemeClr val="bg2"/>
                </a:solidFill>
                <a:latin typeface="+mj-lt"/>
              </a:rPr>
              <a:t>Make it easy to navigate</a:t>
            </a:r>
          </a:p>
        </p:txBody>
      </p:sp>
      <p:sp>
        <p:nvSpPr>
          <p:cNvPr id="4" name="Rectangle 3"/>
          <p:cNvSpPr/>
          <p:nvPr/>
        </p:nvSpPr>
        <p:spPr>
          <a:xfrm>
            <a:off x="4243526" y="1046253"/>
            <a:ext cx="4815413" cy="2651367"/>
          </a:xfrm>
          <a:prstGeom prst="rect">
            <a:avLst/>
          </a:prstGeom>
          <a:noFill/>
          <a:ln>
            <a:noFill/>
          </a:ln>
        </p:spPr>
        <p:txBody>
          <a:bodyPr spcFirstLastPara="1" wrap="square" lIns="91425" tIns="91425" rIns="91425" bIns="91425" anchor="t" anchorCtr="0">
            <a:noAutofit/>
          </a:bodyPr>
          <a:lstStyle/>
          <a:p>
            <a:pPr marL="850900" lvl="1" indent="-457200">
              <a:lnSpc>
                <a:spcPct val="150000"/>
              </a:lnSpc>
              <a:spcBef>
                <a:spcPts val="600"/>
              </a:spcBef>
              <a:buClr>
                <a:schemeClr val="dk2"/>
              </a:buClr>
              <a:buSzPts val="1400"/>
              <a:buFont typeface="+mj-lt"/>
              <a:buAutoNum type="arabicPeriod" startAt="6"/>
            </a:pPr>
            <a:r>
              <a:rPr lang="en-US" sz="2000" dirty="0">
                <a:solidFill>
                  <a:schemeClr val="bg2"/>
                </a:solidFill>
                <a:latin typeface="+mj-lt"/>
                <a:ea typeface="Source Code Pro"/>
                <a:sym typeface="Source Code Pro"/>
              </a:rPr>
              <a:t>Apply effective visual design</a:t>
            </a:r>
          </a:p>
          <a:p>
            <a:pPr marL="736600" lvl="1" indent="-342900">
              <a:lnSpc>
                <a:spcPct val="150000"/>
              </a:lnSpc>
              <a:spcBef>
                <a:spcPts val="600"/>
              </a:spcBef>
              <a:buClr>
                <a:schemeClr val="dk2"/>
              </a:buClr>
              <a:buSzPts val="1400"/>
              <a:buFont typeface="+mj-lt"/>
              <a:buAutoNum type="arabicPeriod" startAt="6"/>
            </a:pPr>
            <a:r>
              <a:rPr lang="en-US" sz="2000" dirty="0">
                <a:solidFill>
                  <a:schemeClr val="bg2"/>
                </a:solidFill>
                <a:latin typeface="+mj-lt"/>
                <a:ea typeface="Source Code Pro"/>
                <a:sym typeface="Source Code Pro"/>
              </a:rPr>
              <a:t>  Provide a consistent experience</a:t>
            </a:r>
          </a:p>
          <a:p>
            <a:pPr marL="736600" lvl="1" indent="-342900">
              <a:lnSpc>
                <a:spcPct val="150000"/>
              </a:lnSpc>
              <a:spcBef>
                <a:spcPts val="600"/>
              </a:spcBef>
              <a:buClr>
                <a:schemeClr val="dk2"/>
              </a:buClr>
              <a:buSzPts val="1400"/>
              <a:buFont typeface="+mj-lt"/>
              <a:buAutoNum type="arabicPeriod" startAt="6"/>
            </a:pPr>
            <a:r>
              <a:rPr lang="en-US" sz="2000" dirty="0">
                <a:solidFill>
                  <a:schemeClr val="bg2"/>
                </a:solidFill>
                <a:latin typeface="+mj-lt"/>
                <a:ea typeface="Source Code Pro"/>
                <a:sym typeface="Source Code Pro"/>
              </a:rPr>
              <a:t>  Offer a helping hand</a:t>
            </a:r>
          </a:p>
          <a:p>
            <a:pPr marL="736600" lvl="1" indent="-342900">
              <a:lnSpc>
                <a:spcPct val="150000"/>
              </a:lnSpc>
              <a:spcBef>
                <a:spcPts val="600"/>
              </a:spcBef>
              <a:buClr>
                <a:schemeClr val="dk2"/>
              </a:buClr>
              <a:buSzPts val="1400"/>
              <a:buFont typeface="+mj-lt"/>
              <a:buAutoNum type="arabicPeriod" startAt="6"/>
            </a:pPr>
            <a:r>
              <a:rPr lang="en-US" sz="2000" dirty="0">
                <a:solidFill>
                  <a:schemeClr val="bg2"/>
                </a:solidFill>
                <a:latin typeface="+mj-lt"/>
                <a:ea typeface="Source Code Pro"/>
                <a:sym typeface="Source Code Pro"/>
              </a:rPr>
              <a:t>  Provide clear dashboards</a:t>
            </a:r>
          </a:p>
          <a:p>
            <a:pPr marL="736600" lvl="1" indent="-342900">
              <a:lnSpc>
                <a:spcPct val="150000"/>
              </a:lnSpc>
              <a:spcBef>
                <a:spcPts val="600"/>
              </a:spcBef>
              <a:buClr>
                <a:schemeClr val="dk2"/>
              </a:buClr>
              <a:buSzPts val="1400"/>
              <a:buFont typeface="+mj-lt"/>
              <a:buAutoNum type="arabicPeriod" startAt="6"/>
            </a:pPr>
            <a:r>
              <a:rPr lang="en-US" sz="2000" dirty="0">
                <a:solidFill>
                  <a:schemeClr val="bg2"/>
                </a:solidFill>
                <a:latin typeface="+mj-lt"/>
                <a:ea typeface="Source Code Pro"/>
                <a:sym typeface="Source Code Pro"/>
              </a:rPr>
              <a:t>  Make App Dev easy</a:t>
            </a:r>
          </a:p>
        </p:txBody>
      </p:sp>
    </p:spTree>
    <p:extLst>
      <p:ext uri="{BB962C8B-B14F-4D97-AF65-F5344CB8AC3E}">
        <p14:creationId xmlns:p14="http://schemas.microsoft.com/office/powerpoint/2010/main" val="87188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5B4F-6F9B-4242-BBBF-99921699CCFB}"/>
              </a:ext>
            </a:extLst>
          </p:cNvPr>
          <p:cNvSpPr>
            <a:spLocks noGrp="1"/>
          </p:cNvSpPr>
          <p:nvPr>
            <p:ph type="title"/>
          </p:nvPr>
        </p:nvSpPr>
        <p:spPr/>
        <p:txBody>
          <a:bodyPr/>
          <a:lstStyle/>
          <a:p>
            <a:r>
              <a:rPr lang="en-US" dirty="0"/>
              <a:t>Workflows</a:t>
            </a:r>
          </a:p>
        </p:txBody>
      </p:sp>
      <p:sp>
        <p:nvSpPr>
          <p:cNvPr id="3" name="Text Placeholder 2">
            <a:extLst>
              <a:ext uri="{FF2B5EF4-FFF2-40B4-BE49-F238E27FC236}">
                <a16:creationId xmlns:a16="http://schemas.microsoft.com/office/drawing/2014/main" id="{2A2C83A5-5202-2041-8525-6390A2553410}"/>
              </a:ext>
            </a:extLst>
          </p:cNvPr>
          <p:cNvSpPr>
            <a:spLocks noGrp="1"/>
          </p:cNvSpPr>
          <p:nvPr>
            <p:ph type="body" idx="1"/>
          </p:nvPr>
        </p:nvSpPr>
        <p:spPr/>
        <p:txBody>
          <a:bodyPr/>
          <a:lstStyle/>
          <a:p>
            <a:pPr>
              <a:lnSpc>
                <a:spcPct val="100000"/>
              </a:lnSpc>
              <a:spcBef>
                <a:spcPts val="2400"/>
              </a:spcBef>
            </a:pPr>
            <a:r>
              <a:rPr lang="en-US" sz="2000" dirty="0">
                <a:latin typeface="+mj-lt"/>
              </a:rPr>
              <a:t>We identified and documented the workflows that we would use for this analysis</a:t>
            </a:r>
          </a:p>
          <a:p>
            <a:pPr>
              <a:lnSpc>
                <a:spcPct val="100000"/>
              </a:lnSpc>
              <a:spcBef>
                <a:spcPts val="2400"/>
              </a:spcBef>
            </a:pPr>
            <a:r>
              <a:rPr lang="en-US" sz="2000" dirty="0">
                <a:latin typeface="+mj-lt"/>
              </a:rPr>
              <a:t>Created workflow diagrams</a:t>
            </a:r>
          </a:p>
          <a:p>
            <a:pPr>
              <a:lnSpc>
                <a:spcPct val="100000"/>
              </a:lnSpc>
              <a:spcBef>
                <a:spcPts val="2400"/>
              </a:spcBef>
            </a:pPr>
            <a:r>
              <a:rPr lang="en-US" sz="2000" dirty="0">
                <a:latin typeface="+mj-lt"/>
              </a:rPr>
              <a:t>Reviewed with PM</a:t>
            </a:r>
          </a:p>
          <a:p>
            <a:endParaRPr lang="en-US" dirty="0"/>
          </a:p>
        </p:txBody>
      </p:sp>
    </p:spTree>
    <p:extLst>
      <p:ext uri="{BB962C8B-B14F-4D97-AF65-F5344CB8AC3E}">
        <p14:creationId xmlns:p14="http://schemas.microsoft.com/office/powerpoint/2010/main" val="9223490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802551"/>
            <a:ext cx="8229600" cy="541128"/>
          </a:xfrm>
        </p:spPr>
        <p:txBody>
          <a:bodyPr/>
          <a:lstStyle/>
          <a:p>
            <a:r>
              <a:rPr lang="en-US">
                <a:solidFill>
                  <a:schemeClr val="bg2"/>
                </a:solidFill>
              </a:rPr>
              <a:t>1. Lessen the barrier to entry</a:t>
            </a:r>
          </a:p>
        </p:txBody>
      </p:sp>
      <p:sp>
        <p:nvSpPr>
          <p:cNvPr id="6" name="Title 1"/>
          <p:cNvSpPr txBox="1">
            <a:spLocks/>
          </p:cNvSpPr>
          <p:nvPr/>
        </p:nvSpPr>
        <p:spPr bwMode="black">
          <a:xfrm>
            <a:off x="438193" y="2525565"/>
            <a:ext cx="822960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dirty="0">
                <a:solidFill>
                  <a:schemeClr val="bg2"/>
                </a:solidFill>
              </a:rPr>
              <a:t>Make it easy for customers of all levels to get up and running quickly</a:t>
            </a:r>
          </a:p>
        </p:txBody>
      </p:sp>
    </p:spTree>
    <p:extLst>
      <p:ext uri="{BB962C8B-B14F-4D97-AF65-F5344CB8AC3E}">
        <p14:creationId xmlns:p14="http://schemas.microsoft.com/office/powerpoint/2010/main" val="138043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712" y="127000"/>
            <a:ext cx="6681440" cy="4585677"/>
          </a:xfrm>
          <a:prstGeom prst="rect">
            <a:avLst/>
          </a:prstGeom>
          <a:ln>
            <a:solidFill>
              <a:schemeClr val="bg1">
                <a:lumMod val="75000"/>
              </a:schemeClr>
            </a:solidFill>
          </a:ln>
        </p:spPr>
      </p:pic>
      <p:pic>
        <p:nvPicPr>
          <p:cNvPr id="5" name="Picture 4"/>
          <p:cNvPicPr>
            <a:picLocks noChangeAspect="1"/>
          </p:cNvPicPr>
          <p:nvPr/>
        </p:nvPicPr>
        <p:blipFill>
          <a:blip r:embed="rId3"/>
          <a:stretch>
            <a:fillRect/>
          </a:stretch>
        </p:blipFill>
        <p:spPr>
          <a:xfrm>
            <a:off x="7383361" y="305296"/>
            <a:ext cx="1382232" cy="519488"/>
          </a:xfrm>
          <a:prstGeom prst="rect">
            <a:avLst/>
          </a:prstGeom>
        </p:spPr>
      </p:pic>
      <p:pic>
        <p:nvPicPr>
          <p:cNvPr id="6" name="Picture 5"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013623" flipV="1">
            <a:off x="2749515" y="1429849"/>
            <a:ext cx="613662" cy="387793"/>
          </a:xfrm>
          <a:prstGeom prst="rect">
            <a:avLst/>
          </a:prstGeom>
          <a:scene3d>
            <a:camera prst="orthographicFront">
              <a:rot lat="0" lon="0" rev="1500000"/>
            </a:camera>
            <a:lightRig rig="threePt" dir="t"/>
          </a:scene3d>
        </p:spPr>
      </p:pic>
      <p:pic>
        <p:nvPicPr>
          <p:cNvPr id="10" name="Picture 9"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85902" flipH="1">
            <a:off x="2564597" y="330269"/>
            <a:ext cx="622013" cy="383032"/>
          </a:xfrm>
          <a:prstGeom prst="rect">
            <a:avLst/>
          </a:prstGeom>
          <a:scene3d>
            <a:camera prst="orthographicFront">
              <a:rot lat="0" lon="0" rev="1500000"/>
            </a:camera>
            <a:lightRig rig="threePt" dir="t"/>
          </a:scene3d>
        </p:spPr>
      </p:pic>
      <p:sp>
        <p:nvSpPr>
          <p:cNvPr id="11" name="Content Placeholder 2"/>
          <p:cNvSpPr txBox="1">
            <a:spLocks/>
          </p:cNvSpPr>
          <p:nvPr/>
        </p:nvSpPr>
        <p:spPr>
          <a:xfrm>
            <a:off x="3142089" y="294068"/>
            <a:ext cx="1163851" cy="281400"/>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Prominent search</a:t>
            </a:r>
          </a:p>
          <a:p>
            <a:pPr marL="0" lvl="1" indent="0">
              <a:lnSpc>
                <a:spcPct val="100000"/>
              </a:lnSpc>
              <a:spcBef>
                <a:spcPts val="600"/>
              </a:spcBef>
              <a:spcAft>
                <a:spcPts val="0"/>
              </a:spcAft>
              <a:buFont typeface="Arial"/>
              <a:buNone/>
            </a:pPr>
            <a:endParaRPr lang="en-US" sz="1400"/>
          </a:p>
        </p:txBody>
      </p:sp>
      <p:pic>
        <p:nvPicPr>
          <p:cNvPr id="12" name="Picture 11"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57041" flipH="1" flipV="1">
            <a:off x="1567840" y="1011602"/>
            <a:ext cx="532774" cy="226577"/>
          </a:xfrm>
          <a:prstGeom prst="rect">
            <a:avLst/>
          </a:prstGeom>
          <a:scene3d>
            <a:camera prst="orthographicFront">
              <a:rot lat="0" lon="0" rev="1500000"/>
            </a:camera>
            <a:lightRig rig="threePt" dir="t"/>
          </a:scene3d>
        </p:spPr>
      </p:pic>
      <p:sp>
        <p:nvSpPr>
          <p:cNvPr id="14" name="Content Placeholder 2"/>
          <p:cNvSpPr txBox="1">
            <a:spLocks/>
          </p:cNvSpPr>
          <p:nvPr/>
        </p:nvSpPr>
        <p:spPr>
          <a:xfrm>
            <a:off x="2123460" y="1057438"/>
            <a:ext cx="1850970" cy="251754"/>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Quick access to recent services</a:t>
            </a:r>
          </a:p>
          <a:p>
            <a:pPr marL="0" lvl="1" indent="0">
              <a:lnSpc>
                <a:spcPct val="100000"/>
              </a:lnSpc>
              <a:spcBef>
                <a:spcPts val="600"/>
              </a:spcBef>
              <a:spcAft>
                <a:spcPts val="0"/>
              </a:spcAft>
              <a:buFont typeface="Arial"/>
              <a:buNone/>
            </a:pPr>
            <a:endParaRPr lang="en-US" sz="1400"/>
          </a:p>
        </p:txBody>
      </p:sp>
      <p:sp>
        <p:nvSpPr>
          <p:cNvPr id="15" name="Content Placeholder 2"/>
          <p:cNvSpPr txBox="1">
            <a:spLocks/>
          </p:cNvSpPr>
          <p:nvPr/>
        </p:nvSpPr>
        <p:spPr>
          <a:xfrm>
            <a:off x="3374626" y="1413736"/>
            <a:ext cx="1423719" cy="502474"/>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Surfaces common task using action-oriented language</a:t>
            </a:r>
          </a:p>
          <a:p>
            <a:pPr marL="0" lvl="1" indent="0">
              <a:lnSpc>
                <a:spcPct val="100000"/>
              </a:lnSpc>
              <a:spcBef>
                <a:spcPts val="600"/>
              </a:spcBef>
              <a:spcAft>
                <a:spcPts val="0"/>
              </a:spcAft>
              <a:buFont typeface="Arial"/>
              <a:buNone/>
            </a:pPr>
            <a:endParaRPr lang="en-US" sz="1400"/>
          </a:p>
        </p:txBody>
      </p:sp>
      <p:pic>
        <p:nvPicPr>
          <p:cNvPr id="16" name="Picture 15"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013623" flipV="1">
            <a:off x="2294570" y="3037866"/>
            <a:ext cx="613662" cy="387793"/>
          </a:xfrm>
          <a:prstGeom prst="rect">
            <a:avLst/>
          </a:prstGeom>
          <a:scene3d>
            <a:camera prst="orthographicFront">
              <a:rot lat="0" lon="0" rev="1500000"/>
            </a:camera>
            <a:lightRig rig="threePt" dir="t"/>
          </a:scene3d>
        </p:spPr>
      </p:pic>
      <p:sp>
        <p:nvSpPr>
          <p:cNvPr id="17" name="Content Placeholder 2"/>
          <p:cNvSpPr txBox="1">
            <a:spLocks/>
          </p:cNvSpPr>
          <p:nvPr/>
        </p:nvSpPr>
        <p:spPr>
          <a:xfrm>
            <a:off x="2894280" y="3021754"/>
            <a:ext cx="1044592" cy="26161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Learning modules</a:t>
            </a:r>
          </a:p>
          <a:p>
            <a:pPr marL="0" lvl="1" indent="0">
              <a:lnSpc>
                <a:spcPct val="100000"/>
              </a:lnSpc>
              <a:spcBef>
                <a:spcPts val="600"/>
              </a:spcBef>
              <a:spcAft>
                <a:spcPts val="0"/>
              </a:spcAft>
              <a:buFont typeface="Arial"/>
              <a:buNone/>
            </a:pPr>
            <a:endParaRPr lang="en-US" sz="1400"/>
          </a:p>
        </p:txBody>
      </p:sp>
      <p:sp>
        <p:nvSpPr>
          <p:cNvPr id="20" name="Content Placeholder 2"/>
          <p:cNvSpPr txBox="1">
            <a:spLocks/>
          </p:cNvSpPr>
          <p:nvPr/>
        </p:nvSpPr>
        <p:spPr>
          <a:xfrm>
            <a:off x="7188883" y="949144"/>
            <a:ext cx="1931669"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Amazon console page (i.e. home page)</a:t>
            </a:r>
          </a:p>
          <a:p>
            <a:pPr marL="0" lvl="1" indent="0">
              <a:lnSpc>
                <a:spcPct val="100000"/>
              </a:lnSpc>
              <a:spcBef>
                <a:spcPts val="600"/>
              </a:spcBef>
              <a:spcAft>
                <a:spcPts val="0"/>
              </a:spcAft>
              <a:buFont typeface="Arial"/>
              <a:buNone/>
            </a:pPr>
            <a:endParaRPr lang="en-US" sz="1400"/>
          </a:p>
        </p:txBody>
      </p:sp>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#1:  Lessen the Barrier to Entry</a:t>
            </a:r>
          </a:p>
          <a:p>
            <a:pPr marL="0" lvl="1" indent="0">
              <a:lnSpc>
                <a:spcPct val="100000"/>
              </a:lnSpc>
              <a:spcBef>
                <a:spcPts val="600"/>
              </a:spcBef>
              <a:spcAft>
                <a:spcPts val="0"/>
              </a:spcAft>
              <a:buFont typeface="Arial"/>
              <a:buNone/>
            </a:pPr>
            <a:endParaRPr lang="en-US" sz="1000">
              <a:solidFill>
                <a:srgbClr val="0A4D59"/>
              </a:solidFill>
            </a:endParaRPr>
          </a:p>
        </p:txBody>
      </p:sp>
    </p:spTree>
    <p:extLst>
      <p:ext uri="{BB962C8B-B14F-4D97-AF65-F5344CB8AC3E}">
        <p14:creationId xmlns:p14="http://schemas.microsoft.com/office/powerpoint/2010/main" val="234391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25" y="1042775"/>
            <a:ext cx="4436559" cy="3091879"/>
          </a:xfrm>
          <a:prstGeom prst="rect">
            <a:avLst/>
          </a:prstGeom>
          <a:ln>
            <a:solidFill>
              <a:schemeClr val="bg1">
                <a:lumMod val="75000"/>
              </a:schemeClr>
            </a:solidFill>
          </a:ln>
        </p:spPr>
      </p:pic>
      <p:pic>
        <p:nvPicPr>
          <p:cNvPr id="8" name="Content Placeholder 4"/>
          <p:cNvPicPr>
            <a:picLocks noGrp="1" noChangeAspect="1"/>
          </p:cNvPicPr>
          <p:nvPr>
            <p:ph sz="half" idx="1"/>
          </p:nvPr>
        </p:nvPicPr>
        <p:blipFill>
          <a:blip r:embed="rId3"/>
          <a:stretch>
            <a:fillRect/>
          </a:stretch>
        </p:blipFill>
        <p:spPr>
          <a:xfrm>
            <a:off x="1877948" y="4177989"/>
            <a:ext cx="1491291" cy="551777"/>
          </a:xfrm>
          <a:prstGeom prst="rect">
            <a:avLst/>
          </a:prstGeom>
        </p:spPr>
      </p:pic>
      <p:sp>
        <p:nvSpPr>
          <p:cNvPr id="9" name="Content Placeholder 2"/>
          <p:cNvSpPr txBox="1">
            <a:spLocks/>
          </p:cNvSpPr>
          <p:nvPr/>
        </p:nvSpPr>
        <p:spPr>
          <a:xfrm>
            <a:off x="148625" y="173926"/>
            <a:ext cx="3518402"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After choosing a service, </a:t>
            </a:r>
            <a:r>
              <a:rPr lang="en-US" sz="1400" b="1"/>
              <a:t>overview pages </a:t>
            </a:r>
            <a:r>
              <a:rPr lang="en-US" sz="1400"/>
              <a:t>describe the service, its prerequisites, and offer relevant tips and tutorials.</a:t>
            </a:r>
          </a:p>
          <a:p>
            <a:pPr marL="0" lvl="1" indent="0">
              <a:lnSpc>
                <a:spcPct val="100000"/>
              </a:lnSpc>
              <a:spcBef>
                <a:spcPts val="600"/>
              </a:spcBef>
              <a:spcAft>
                <a:spcPts val="0"/>
              </a:spcAft>
              <a:buFont typeface="Arial"/>
              <a:buNone/>
            </a:pPr>
            <a:endParaRPr lang="en-US" sz="1400"/>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13978" r="24150"/>
          <a:stretch/>
        </p:blipFill>
        <p:spPr>
          <a:xfrm>
            <a:off x="4765890" y="330118"/>
            <a:ext cx="4132577" cy="3091879"/>
          </a:xfrm>
          <a:prstGeom prst="rect">
            <a:avLst/>
          </a:prstGeom>
          <a:ln>
            <a:solidFill>
              <a:schemeClr val="bg1">
                <a:lumMod val="50000"/>
              </a:schemeClr>
            </a:solidFill>
          </a:ln>
        </p:spPr>
      </p:pic>
      <p:pic>
        <p:nvPicPr>
          <p:cNvPr id="18" name="Picture 17"/>
          <p:cNvPicPr>
            <a:picLocks noChangeAspect="1"/>
          </p:cNvPicPr>
          <p:nvPr/>
        </p:nvPicPr>
        <p:blipFill>
          <a:blip r:embed="rId5"/>
          <a:stretch>
            <a:fillRect/>
          </a:stretch>
        </p:blipFill>
        <p:spPr>
          <a:xfrm>
            <a:off x="6528980" y="3421997"/>
            <a:ext cx="1118678" cy="691167"/>
          </a:xfrm>
          <a:prstGeom prst="rect">
            <a:avLst/>
          </a:prstGeom>
        </p:spPr>
      </p:pic>
      <p:sp>
        <p:nvSpPr>
          <p:cNvPr id="10" name="Content Placeholder 2"/>
          <p:cNvSpPr txBox="1">
            <a:spLocks/>
          </p:cNvSpPr>
          <p:nvPr/>
        </p:nvSpPr>
        <p:spPr>
          <a:xfrm>
            <a:off x="152374" y="4837817"/>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#1:  Lessen the Barrier to Entry</a:t>
            </a:r>
          </a:p>
          <a:p>
            <a:pPr marL="0" lvl="1" indent="0">
              <a:lnSpc>
                <a:spcPct val="100000"/>
              </a:lnSpc>
              <a:spcBef>
                <a:spcPts val="600"/>
              </a:spcBef>
              <a:spcAft>
                <a:spcPts val="0"/>
              </a:spcAft>
              <a:buFont typeface="Arial"/>
              <a:buNone/>
            </a:pPr>
            <a:endParaRPr lang="en-US" sz="1000">
              <a:solidFill>
                <a:srgbClr val="0A4D59"/>
              </a:solidFill>
            </a:endParaRPr>
          </a:p>
        </p:txBody>
      </p:sp>
      <p:pic>
        <p:nvPicPr>
          <p:cNvPr id="11" name="Picture 10"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85902" flipH="1">
            <a:off x="2635699" y="3095006"/>
            <a:ext cx="622013" cy="383032"/>
          </a:xfrm>
          <a:prstGeom prst="rect">
            <a:avLst/>
          </a:prstGeom>
          <a:scene3d>
            <a:camera prst="orthographicFront">
              <a:rot lat="0" lon="0" rev="1500000"/>
            </a:camera>
            <a:lightRig rig="threePt" dir="t"/>
          </a:scene3d>
        </p:spPr>
      </p:pic>
      <p:sp>
        <p:nvSpPr>
          <p:cNvPr id="12" name="Content Placeholder 2"/>
          <p:cNvSpPr txBox="1">
            <a:spLocks/>
          </p:cNvSpPr>
          <p:nvPr/>
        </p:nvSpPr>
        <p:spPr>
          <a:xfrm>
            <a:off x="3213191" y="3058804"/>
            <a:ext cx="988127" cy="3631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Graphics to show tools/service</a:t>
            </a:r>
          </a:p>
          <a:p>
            <a:pPr marL="0" lvl="1" indent="0">
              <a:lnSpc>
                <a:spcPct val="100000"/>
              </a:lnSpc>
              <a:spcBef>
                <a:spcPts val="600"/>
              </a:spcBef>
              <a:spcAft>
                <a:spcPts val="0"/>
              </a:spcAft>
              <a:buFont typeface="Arial"/>
              <a:buNone/>
            </a:pPr>
            <a:endParaRPr lang="en-US" sz="1400"/>
          </a:p>
        </p:txBody>
      </p:sp>
      <p:pic>
        <p:nvPicPr>
          <p:cNvPr id="14" name="Picture 13"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85902" flipH="1">
            <a:off x="1566942" y="1505997"/>
            <a:ext cx="622013" cy="383032"/>
          </a:xfrm>
          <a:prstGeom prst="rect">
            <a:avLst/>
          </a:prstGeom>
          <a:scene3d>
            <a:camera prst="orthographicFront">
              <a:rot lat="0" lon="0" rev="1500000"/>
            </a:camera>
            <a:lightRig rig="threePt" dir="t"/>
          </a:scene3d>
        </p:spPr>
      </p:pic>
      <p:sp>
        <p:nvSpPr>
          <p:cNvPr id="15" name="Content Placeholder 2"/>
          <p:cNvSpPr txBox="1">
            <a:spLocks/>
          </p:cNvSpPr>
          <p:nvPr/>
        </p:nvSpPr>
        <p:spPr>
          <a:xfrm>
            <a:off x="2144434" y="1469796"/>
            <a:ext cx="1278704" cy="25768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Overview/description</a:t>
            </a:r>
          </a:p>
          <a:p>
            <a:pPr marL="0" lvl="1" indent="0">
              <a:lnSpc>
                <a:spcPct val="100000"/>
              </a:lnSpc>
              <a:spcBef>
                <a:spcPts val="600"/>
              </a:spcBef>
              <a:spcAft>
                <a:spcPts val="0"/>
              </a:spcAft>
              <a:buFont typeface="Arial"/>
              <a:buNone/>
            </a:pPr>
            <a:endParaRPr lang="en-US" sz="1400"/>
          </a:p>
        </p:txBody>
      </p:sp>
      <p:pic>
        <p:nvPicPr>
          <p:cNvPr id="16" name="Picture 15"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956769" flipH="1" flipV="1">
            <a:off x="278563" y="2758246"/>
            <a:ext cx="342277" cy="250037"/>
          </a:xfrm>
          <a:prstGeom prst="rect">
            <a:avLst/>
          </a:prstGeom>
          <a:scene3d>
            <a:camera prst="orthographicFront">
              <a:rot lat="0" lon="0" rev="1500000"/>
            </a:camera>
            <a:lightRig rig="threePt" dir="t"/>
          </a:scene3d>
        </p:spPr>
      </p:pic>
      <p:sp>
        <p:nvSpPr>
          <p:cNvPr id="19" name="Content Placeholder 2"/>
          <p:cNvSpPr txBox="1">
            <a:spLocks/>
          </p:cNvSpPr>
          <p:nvPr/>
        </p:nvSpPr>
        <p:spPr>
          <a:xfrm>
            <a:off x="606564" y="2832370"/>
            <a:ext cx="946480" cy="40205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Access to documentation</a:t>
            </a:r>
          </a:p>
          <a:p>
            <a:pPr marL="0" lvl="1" indent="0">
              <a:lnSpc>
                <a:spcPct val="100000"/>
              </a:lnSpc>
              <a:spcBef>
                <a:spcPts val="600"/>
              </a:spcBef>
              <a:spcAft>
                <a:spcPts val="0"/>
              </a:spcAft>
              <a:buFont typeface="Arial"/>
              <a:buNone/>
            </a:pPr>
            <a:endParaRPr lang="en-US" sz="1400"/>
          </a:p>
        </p:txBody>
      </p:sp>
      <p:pic>
        <p:nvPicPr>
          <p:cNvPr id="20" name="Picture 19"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956769" flipH="1" flipV="1">
            <a:off x="3546195" y="4185095"/>
            <a:ext cx="342277" cy="250037"/>
          </a:xfrm>
          <a:prstGeom prst="rect">
            <a:avLst/>
          </a:prstGeom>
          <a:scene3d>
            <a:camera prst="orthographicFront">
              <a:rot lat="0" lon="0" rev="1500000"/>
            </a:camera>
            <a:lightRig rig="threePt" dir="t"/>
          </a:scene3d>
        </p:spPr>
      </p:pic>
      <p:sp>
        <p:nvSpPr>
          <p:cNvPr id="21" name="Content Placeholder 2"/>
          <p:cNvSpPr txBox="1">
            <a:spLocks/>
          </p:cNvSpPr>
          <p:nvPr/>
        </p:nvSpPr>
        <p:spPr>
          <a:xfrm>
            <a:off x="3874196" y="4259219"/>
            <a:ext cx="710988" cy="25812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Strong CTA</a:t>
            </a:r>
          </a:p>
          <a:p>
            <a:pPr marL="0" lvl="1" indent="0">
              <a:lnSpc>
                <a:spcPct val="100000"/>
              </a:lnSpc>
              <a:spcBef>
                <a:spcPts val="600"/>
              </a:spcBef>
              <a:spcAft>
                <a:spcPts val="0"/>
              </a:spcAft>
              <a:buFont typeface="Arial"/>
              <a:buNone/>
            </a:pPr>
            <a:endParaRPr lang="en-US" sz="1400"/>
          </a:p>
        </p:txBody>
      </p:sp>
      <p:pic>
        <p:nvPicPr>
          <p:cNvPr id="22" name="Picture 21"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836892" flipH="1">
            <a:off x="6689467" y="1299893"/>
            <a:ext cx="342277" cy="191823"/>
          </a:xfrm>
          <a:prstGeom prst="rect">
            <a:avLst/>
          </a:prstGeom>
          <a:scene3d>
            <a:camera prst="orthographicFront">
              <a:rot lat="0" lon="0" rev="1500000"/>
            </a:camera>
            <a:lightRig rig="threePt" dir="t"/>
          </a:scene3d>
        </p:spPr>
      </p:pic>
      <p:sp>
        <p:nvSpPr>
          <p:cNvPr id="23" name="Content Placeholder 2"/>
          <p:cNvSpPr txBox="1">
            <a:spLocks/>
          </p:cNvSpPr>
          <p:nvPr/>
        </p:nvSpPr>
        <p:spPr>
          <a:xfrm>
            <a:off x="6936670" y="1307373"/>
            <a:ext cx="710988" cy="25812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Strong CTA</a:t>
            </a:r>
          </a:p>
          <a:p>
            <a:pPr marL="0" lvl="1" indent="0">
              <a:lnSpc>
                <a:spcPct val="100000"/>
              </a:lnSpc>
              <a:spcBef>
                <a:spcPts val="600"/>
              </a:spcBef>
              <a:spcAft>
                <a:spcPts val="0"/>
              </a:spcAft>
              <a:buFont typeface="Arial"/>
              <a:buNone/>
            </a:pPr>
            <a:endParaRPr lang="en-US" sz="1400"/>
          </a:p>
        </p:txBody>
      </p:sp>
      <p:pic>
        <p:nvPicPr>
          <p:cNvPr id="24" name="Picture 23"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203570" flipH="1">
            <a:off x="7121025" y="1577039"/>
            <a:ext cx="342277" cy="430908"/>
          </a:xfrm>
          <a:prstGeom prst="rect">
            <a:avLst/>
          </a:prstGeom>
          <a:scene3d>
            <a:camera prst="orthographicFront">
              <a:rot lat="0" lon="0" rev="1500000"/>
            </a:camera>
            <a:lightRig rig="threePt" dir="t"/>
          </a:scene3d>
        </p:spPr>
      </p:pic>
      <p:sp>
        <p:nvSpPr>
          <p:cNvPr id="25" name="Content Placeholder 2"/>
          <p:cNvSpPr txBox="1">
            <a:spLocks/>
          </p:cNvSpPr>
          <p:nvPr/>
        </p:nvSpPr>
        <p:spPr>
          <a:xfrm>
            <a:off x="7445043" y="1753851"/>
            <a:ext cx="1120063" cy="25812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Overview &amp; specs</a:t>
            </a:r>
          </a:p>
          <a:p>
            <a:pPr marL="0" lvl="1" indent="0">
              <a:lnSpc>
                <a:spcPct val="100000"/>
              </a:lnSpc>
              <a:spcBef>
                <a:spcPts val="600"/>
              </a:spcBef>
              <a:spcAft>
                <a:spcPts val="0"/>
              </a:spcAft>
              <a:buFont typeface="Arial"/>
              <a:buNone/>
            </a:pPr>
            <a:endParaRPr lang="en-US" sz="1400"/>
          </a:p>
        </p:txBody>
      </p:sp>
      <p:pic>
        <p:nvPicPr>
          <p:cNvPr id="26" name="Picture 25"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203570" flipH="1">
            <a:off x="6110292" y="2652217"/>
            <a:ext cx="342277" cy="430908"/>
          </a:xfrm>
          <a:prstGeom prst="rect">
            <a:avLst/>
          </a:prstGeom>
          <a:scene3d>
            <a:camera prst="orthographicFront">
              <a:rot lat="0" lon="0" rev="1500000"/>
            </a:camera>
            <a:lightRig rig="threePt" dir="t"/>
          </a:scene3d>
        </p:spPr>
      </p:pic>
      <p:sp>
        <p:nvSpPr>
          <p:cNvPr id="27" name="Content Placeholder 2"/>
          <p:cNvSpPr txBox="1">
            <a:spLocks/>
          </p:cNvSpPr>
          <p:nvPr/>
        </p:nvSpPr>
        <p:spPr>
          <a:xfrm>
            <a:off x="6434310" y="2829029"/>
            <a:ext cx="1120063" cy="25812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Pricing info</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252415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9" grpId="0" animBg="1"/>
      <p:bldP spid="21" grpId="0" animBg="1"/>
      <p:bldP spid="23" grpId="0" animBg="1"/>
      <p:bldP spid="25" grpId="0" animBg="1"/>
      <p:bldP spid="2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2. Offer clear search capabilities</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Make it easy for the user to find what they need</a:t>
            </a:r>
          </a:p>
        </p:txBody>
      </p:sp>
    </p:spTree>
    <p:extLst>
      <p:ext uri="{BB962C8B-B14F-4D97-AF65-F5344CB8AC3E}">
        <p14:creationId xmlns:p14="http://schemas.microsoft.com/office/powerpoint/2010/main" val="2671785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6929743" y="282024"/>
            <a:ext cx="1549741" cy="957496"/>
          </a:xfrm>
          <a:prstGeom prst="rect">
            <a:avLst/>
          </a:prstGeom>
        </p:spPr>
      </p:pic>
      <p:pic>
        <p:nvPicPr>
          <p:cNvPr id="18" name="Picture 17"/>
          <p:cNvPicPr>
            <a:picLocks noChangeAspect="1"/>
          </p:cNvPicPr>
          <p:nvPr/>
        </p:nvPicPr>
        <p:blipFill rotWithShape="1">
          <a:blip r:embed="rId3"/>
          <a:srcRect r="1484"/>
          <a:stretch/>
        </p:blipFill>
        <p:spPr>
          <a:xfrm>
            <a:off x="152374" y="149277"/>
            <a:ext cx="6319546" cy="4562981"/>
          </a:xfrm>
          <a:prstGeom prst="rect">
            <a:avLst/>
          </a:prstGeom>
        </p:spPr>
      </p:pic>
      <p:sp>
        <p:nvSpPr>
          <p:cNvPr id="20"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#2:  Offer clear search capabilities</a:t>
            </a:r>
          </a:p>
          <a:p>
            <a:pPr marL="0" lvl="1" indent="0">
              <a:lnSpc>
                <a:spcPct val="100000"/>
              </a:lnSpc>
              <a:spcBef>
                <a:spcPts val="600"/>
              </a:spcBef>
              <a:spcAft>
                <a:spcPts val="0"/>
              </a:spcAft>
              <a:buFont typeface="Arial"/>
              <a:buNone/>
            </a:pPr>
            <a:endParaRPr lang="en-US" sz="1000">
              <a:solidFill>
                <a:srgbClr val="0A4D59"/>
              </a:solidFill>
            </a:endParaRPr>
          </a:p>
        </p:txBody>
      </p:sp>
      <p:pic>
        <p:nvPicPr>
          <p:cNvPr id="22" name="Picture 21"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85902" flipH="1">
            <a:off x="4925400" y="496700"/>
            <a:ext cx="622013" cy="383032"/>
          </a:xfrm>
          <a:prstGeom prst="rect">
            <a:avLst/>
          </a:prstGeom>
          <a:scene3d>
            <a:camera prst="orthographicFront">
              <a:rot lat="0" lon="0" rev="1500000"/>
            </a:camera>
            <a:lightRig rig="threePt" dir="t"/>
          </a:scene3d>
        </p:spPr>
      </p:pic>
      <p:sp>
        <p:nvSpPr>
          <p:cNvPr id="23" name="Content Placeholder 2"/>
          <p:cNvSpPr txBox="1">
            <a:spLocks/>
          </p:cNvSpPr>
          <p:nvPr/>
        </p:nvSpPr>
        <p:spPr>
          <a:xfrm>
            <a:off x="5534900" y="534338"/>
            <a:ext cx="1165931" cy="45286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Prominent search (with autocomplete)</a:t>
            </a:r>
          </a:p>
          <a:p>
            <a:pPr marL="0" lvl="1" indent="0">
              <a:lnSpc>
                <a:spcPct val="100000"/>
              </a:lnSpc>
              <a:spcBef>
                <a:spcPts val="600"/>
              </a:spcBef>
              <a:spcAft>
                <a:spcPts val="0"/>
              </a:spcAft>
              <a:buFont typeface="Arial"/>
              <a:buNone/>
            </a:pPr>
            <a:endParaRPr lang="en-US" sz="1400"/>
          </a:p>
        </p:txBody>
      </p:sp>
      <p:sp>
        <p:nvSpPr>
          <p:cNvPr id="7" name="Content Placeholder 2"/>
          <p:cNvSpPr txBox="1">
            <a:spLocks/>
          </p:cNvSpPr>
          <p:nvPr/>
        </p:nvSpPr>
        <p:spPr>
          <a:xfrm>
            <a:off x="6993760" y="1409513"/>
            <a:ext cx="1811333"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Google’s Cloud Launcher makes it easy to find and launch the software you’re looking for.</a:t>
            </a:r>
          </a:p>
          <a:p>
            <a:pPr marL="0" lvl="1" indent="0">
              <a:lnSpc>
                <a:spcPct val="100000"/>
              </a:lnSpc>
              <a:spcBef>
                <a:spcPts val="600"/>
              </a:spcBef>
              <a:spcAft>
                <a:spcPts val="0"/>
              </a:spcAft>
              <a:buFont typeface="Arial"/>
              <a:buNone/>
            </a:pPr>
            <a:endParaRPr lang="en-US" sz="1400"/>
          </a:p>
        </p:txBody>
      </p:sp>
      <p:pic>
        <p:nvPicPr>
          <p:cNvPr id="8" name="Picture 7"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85902" flipH="1">
            <a:off x="5255902" y="2170997"/>
            <a:ext cx="622013" cy="383032"/>
          </a:xfrm>
          <a:prstGeom prst="rect">
            <a:avLst/>
          </a:prstGeom>
          <a:scene3d>
            <a:camera prst="orthographicFront">
              <a:rot lat="0" lon="0" rev="1500000"/>
            </a:camera>
            <a:lightRig rig="threePt" dir="t"/>
          </a:scene3d>
        </p:spPr>
      </p:pic>
      <p:sp>
        <p:nvSpPr>
          <p:cNvPr id="9" name="Content Placeholder 2"/>
          <p:cNvSpPr txBox="1">
            <a:spLocks/>
          </p:cNvSpPr>
          <p:nvPr/>
        </p:nvSpPr>
        <p:spPr>
          <a:xfrm>
            <a:off x="5876934" y="2170429"/>
            <a:ext cx="937019" cy="69531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Well-organized display of services with descriptors.</a:t>
            </a:r>
            <a:endParaRPr lang="en-US" sz="1400"/>
          </a:p>
        </p:txBody>
      </p:sp>
      <p:pic>
        <p:nvPicPr>
          <p:cNvPr id="11" name="Picture 10"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85902" flipH="1">
            <a:off x="801500" y="1786933"/>
            <a:ext cx="622013" cy="383032"/>
          </a:xfrm>
          <a:prstGeom prst="rect">
            <a:avLst/>
          </a:prstGeom>
          <a:scene3d>
            <a:camera prst="orthographicFront">
              <a:rot lat="0" lon="0" rev="1500000"/>
            </a:camera>
            <a:lightRig rig="threePt" dir="t"/>
          </a:scene3d>
        </p:spPr>
      </p:pic>
      <p:sp>
        <p:nvSpPr>
          <p:cNvPr id="12" name="Content Placeholder 2"/>
          <p:cNvSpPr txBox="1">
            <a:spLocks/>
          </p:cNvSpPr>
          <p:nvPr/>
        </p:nvSpPr>
        <p:spPr>
          <a:xfrm>
            <a:off x="1239827" y="1753300"/>
            <a:ext cx="937019" cy="22514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Filter criteria</a:t>
            </a:r>
            <a:endParaRPr lang="en-US" sz="1400"/>
          </a:p>
        </p:txBody>
      </p:sp>
    </p:spTree>
    <p:extLst>
      <p:ext uri="{BB962C8B-B14F-4D97-AF65-F5344CB8AC3E}">
        <p14:creationId xmlns:p14="http://schemas.microsoft.com/office/powerpoint/2010/main" val="174345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Grp="1" noChangeAspect="1"/>
          </p:cNvPicPr>
          <p:nvPr>
            <p:ph sz="half" idx="1"/>
          </p:nvPr>
        </p:nvPicPr>
        <p:blipFill>
          <a:blip r:embed="rId2"/>
          <a:stretch>
            <a:fillRect/>
          </a:stretch>
        </p:blipFill>
        <p:spPr>
          <a:xfrm>
            <a:off x="7167370" y="347516"/>
            <a:ext cx="1491291" cy="55177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b="14411"/>
          <a:stretch/>
        </p:blipFill>
        <p:spPr>
          <a:xfrm>
            <a:off x="255950" y="147609"/>
            <a:ext cx="6663323" cy="4616298"/>
          </a:xfrm>
          <a:prstGeom prst="rect">
            <a:avLst/>
          </a:prstGeom>
        </p:spPr>
      </p:pic>
      <p:sp>
        <p:nvSpPr>
          <p:cNvPr id="15"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#2:  Offer clear search capabilities</a:t>
            </a:r>
          </a:p>
          <a:p>
            <a:pPr marL="0" lvl="1" indent="0">
              <a:lnSpc>
                <a:spcPct val="100000"/>
              </a:lnSpc>
              <a:spcBef>
                <a:spcPts val="600"/>
              </a:spcBef>
              <a:spcAft>
                <a:spcPts val="0"/>
              </a:spcAft>
              <a:buFont typeface="Arial"/>
              <a:buNone/>
            </a:pPr>
            <a:endParaRPr lang="en-US" sz="1000">
              <a:solidFill>
                <a:srgbClr val="0A4D59"/>
              </a:solidFill>
            </a:endParaRPr>
          </a:p>
        </p:txBody>
      </p:sp>
      <p:sp>
        <p:nvSpPr>
          <p:cNvPr id="9" name="Content Placeholder 2"/>
          <p:cNvSpPr txBox="1">
            <a:spLocks/>
          </p:cNvSpPr>
          <p:nvPr/>
        </p:nvSpPr>
        <p:spPr>
          <a:xfrm>
            <a:off x="7167370" y="1060721"/>
            <a:ext cx="1811333"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err="1"/>
              <a:t>Bluemix</a:t>
            </a:r>
            <a:r>
              <a:rPr lang="en-US" sz="1400"/>
              <a:t> uses a similar layout for searching and filtering services.</a:t>
            </a:r>
          </a:p>
          <a:p>
            <a:pPr marL="0" lvl="1" indent="0">
              <a:lnSpc>
                <a:spcPct val="100000"/>
              </a:lnSpc>
              <a:spcBef>
                <a:spcPts val="600"/>
              </a:spcBef>
              <a:spcAft>
                <a:spcPts val="0"/>
              </a:spcAft>
              <a:buFont typeface="Arial"/>
              <a:buNone/>
            </a:pPr>
            <a:endParaRPr lang="en-US" sz="1400"/>
          </a:p>
        </p:txBody>
      </p:sp>
      <p:pic>
        <p:nvPicPr>
          <p:cNvPr id="11" name="Picture 10"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85902" flipH="1">
            <a:off x="4220814" y="1313241"/>
            <a:ext cx="622013" cy="383032"/>
          </a:xfrm>
          <a:prstGeom prst="rect">
            <a:avLst/>
          </a:prstGeom>
          <a:scene3d>
            <a:camera prst="orthographicFront">
              <a:rot lat="0" lon="0" rev="1500000"/>
            </a:camera>
            <a:lightRig rig="threePt" dir="t"/>
          </a:scene3d>
        </p:spPr>
      </p:pic>
      <p:sp>
        <p:nvSpPr>
          <p:cNvPr id="12" name="Content Placeholder 2"/>
          <p:cNvSpPr txBox="1">
            <a:spLocks/>
          </p:cNvSpPr>
          <p:nvPr/>
        </p:nvSpPr>
        <p:spPr>
          <a:xfrm>
            <a:off x="4841846" y="1312673"/>
            <a:ext cx="937019" cy="69531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Well-organized display of services with descriptors.</a:t>
            </a:r>
            <a:endParaRPr lang="en-US" sz="1400"/>
          </a:p>
        </p:txBody>
      </p:sp>
    </p:spTree>
    <p:extLst>
      <p:ext uri="{BB962C8B-B14F-4D97-AF65-F5344CB8AC3E}">
        <p14:creationId xmlns:p14="http://schemas.microsoft.com/office/powerpoint/2010/main" val="46052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74" y="190636"/>
            <a:ext cx="6148355" cy="4170972"/>
          </a:xfrm>
          <a:prstGeom prst="rect">
            <a:avLst/>
          </a:prstGeom>
        </p:spPr>
      </p:pic>
      <p:pic>
        <p:nvPicPr>
          <p:cNvPr id="11" name="Picture 10"/>
          <p:cNvPicPr>
            <a:picLocks noChangeAspect="1"/>
          </p:cNvPicPr>
          <p:nvPr/>
        </p:nvPicPr>
        <p:blipFill>
          <a:blip r:embed="rId3"/>
          <a:stretch>
            <a:fillRect/>
          </a:stretch>
        </p:blipFill>
        <p:spPr>
          <a:xfrm>
            <a:off x="7487272" y="190636"/>
            <a:ext cx="1382232" cy="519488"/>
          </a:xfrm>
          <a:prstGeom prst="rect">
            <a:avLst/>
          </a:prstGeom>
        </p:spPr>
      </p:pic>
      <p:pic>
        <p:nvPicPr>
          <p:cNvPr id="18" name="Picture 17"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4852251">
            <a:off x="257296" y="1905597"/>
            <a:ext cx="837936" cy="383032"/>
          </a:xfrm>
          <a:prstGeom prst="rect">
            <a:avLst/>
          </a:prstGeom>
          <a:scene3d>
            <a:camera prst="orthographicFront">
              <a:rot lat="0" lon="0" rev="1500000"/>
            </a:camera>
            <a:lightRig rig="threePt" dir="t"/>
          </a:scene3d>
        </p:spPr>
      </p:pic>
      <p:sp>
        <p:nvSpPr>
          <p:cNvPr id="19" name="Content Placeholder 2"/>
          <p:cNvSpPr txBox="1">
            <a:spLocks/>
          </p:cNvSpPr>
          <p:nvPr/>
        </p:nvSpPr>
        <p:spPr>
          <a:xfrm>
            <a:off x="252234" y="2256953"/>
            <a:ext cx="1294634" cy="87666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AWS tracks the navigation history of the user, making it easy to access previously-used tools</a:t>
            </a:r>
          </a:p>
          <a:p>
            <a:pPr marL="0" lvl="1" indent="0">
              <a:lnSpc>
                <a:spcPct val="100000"/>
              </a:lnSpc>
              <a:spcBef>
                <a:spcPts val="600"/>
              </a:spcBef>
              <a:spcAft>
                <a:spcPts val="0"/>
              </a:spcAft>
              <a:buFont typeface="Arial"/>
              <a:buNone/>
            </a:pPr>
            <a:endParaRPr lang="en-US" sz="1400"/>
          </a:p>
        </p:txBody>
      </p:sp>
      <p:pic>
        <p:nvPicPr>
          <p:cNvPr id="10" name="Picture 4"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799412" flipV="1">
            <a:off x="5843415" y="811875"/>
            <a:ext cx="684467" cy="364742"/>
          </a:xfrm>
          <a:prstGeom prst="rect">
            <a:avLst/>
          </a:prstGeom>
          <a:scene3d>
            <a:camera prst="orthographicFront">
              <a:rot lat="0" lon="0" rev="1500000"/>
            </a:camera>
            <a:lightRig rig="threePt" dir="t"/>
          </a:scene3d>
        </p:spPr>
      </p:pic>
      <p:sp>
        <p:nvSpPr>
          <p:cNvPr id="12" name="Content Placeholder 2"/>
          <p:cNvSpPr txBox="1">
            <a:spLocks/>
          </p:cNvSpPr>
          <p:nvPr/>
        </p:nvSpPr>
        <p:spPr>
          <a:xfrm>
            <a:off x="6257733" y="788332"/>
            <a:ext cx="1335925" cy="68274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Proper white space separates offerings into categories that are easy to navigate.</a:t>
            </a:r>
            <a:endParaRPr lang="en-US" sz="1400"/>
          </a:p>
        </p:txBody>
      </p:sp>
      <p:pic>
        <p:nvPicPr>
          <p:cNvPr id="8" name="Picture 7"/>
          <p:cNvPicPr>
            <a:picLocks noChangeAspect="1"/>
          </p:cNvPicPr>
          <p:nvPr/>
        </p:nvPicPr>
        <p:blipFill>
          <a:blip r:embed="rId5"/>
          <a:stretch>
            <a:fillRect/>
          </a:stretch>
        </p:blipFill>
        <p:spPr>
          <a:xfrm>
            <a:off x="6408892" y="2986302"/>
            <a:ext cx="2735108" cy="2108312"/>
          </a:xfrm>
          <a:prstGeom prst="rect">
            <a:avLst/>
          </a:prstGeom>
          <a:ln>
            <a:solidFill>
              <a:schemeClr val="bg1">
                <a:lumMod val="50000"/>
              </a:schemeClr>
            </a:solidFill>
          </a:ln>
        </p:spPr>
      </p:pic>
      <p:pic>
        <p:nvPicPr>
          <p:cNvPr id="9" name="Picture 8"/>
          <p:cNvPicPr>
            <a:picLocks noChangeAspect="1"/>
          </p:cNvPicPr>
          <p:nvPr/>
        </p:nvPicPr>
        <p:blipFill>
          <a:blip r:embed="rId6"/>
          <a:stretch>
            <a:fillRect/>
          </a:stretch>
        </p:blipFill>
        <p:spPr>
          <a:xfrm>
            <a:off x="3589834" y="3107161"/>
            <a:ext cx="2667899" cy="2036339"/>
          </a:xfrm>
          <a:prstGeom prst="rect">
            <a:avLst/>
          </a:prstGeom>
          <a:ln>
            <a:solidFill>
              <a:schemeClr val="bg1">
                <a:lumMod val="50000"/>
              </a:schemeClr>
            </a:solidFill>
          </a:ln>
        </p:spPr>
      </p:pic>
      <p:pic>
        <p:nvPicPr>
          <p:cNvPr id="17" name="Picture 4"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009577" flipV="1">
            <a:off x="6432056" y="2371961"/>
            <a:ext cx="837936" cy="446523"/>
          </a:xfrm>
          <a:prstGeom prst="rect">
            <a:avLst/>
          </a:prstGeom>
          <a:scene3d>
            <a:camera prst="orthographicFront">
              <a:rot lat="0" lon="0" rev="1500000"/>
            </a:camera>
            <a:lightRig rig="threePt" dir="t"/>
          </a:scene3d>
        </p:spPr>
      </p:pic>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#2:  Offer clear search capabilities</a:t>
            </a:r>
          </a:p>
          <a:p>
            <a:pPr marL="0" lvl="1" indent="0">
              <a:lnSpc>
                <a:spcPct val="100000"/>
              </a:lnSpc>
              <a:spcBef>
                <a:spcPts val="600"/>
              </a:spcBef>
              <a:spcAft>
                <a:spcPts val="0"/>
              </a:spcAft>
              <a:buFont typeface="Arial"/>
              <a:buNone/>
            </a:pPr>
            <a:endParaRPr lang="en-US" sz="1000">
              <a:solidFill>
                <a:srgbClr val="0A4D59"/>
              </a:solidFill>
            </a:endParaRPr>
          </a:p>
        </p:txBody>
      </p:sp>
      <p:sp>
        <p:nvSpPr>
          <p:cNvPr id="14" name="Content Placeholder 2"/>
          <p:cNvSpPr txBox="1">
            <a:spLocks/>
          </p:cNvSpPr>
          <p:nvPr/>
        </p:nvSpPr>
        <p:spPr>
          <a:xfrm>
            <a:off x="7057960" y="1774396"/>
            <a:ext cx="1802523" cy="91063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AWS offers compact single line items in the service catalog. Other sites like Bluemix offer more detail. A workaround for this is to show details in popups. Both Agile Central and Netflix offer this. </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129340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3. Guide the user’s path</a:t>
            </a:r>
          </a:p>
        </p:txBody>
      </p:sp>
      <p:sp>
        <p:nvSpPr>
          <p:cNvPr id="6" name="Title 1"/>
          <p:cNvSpPr txBox="1">
            <a:spLocks/>
          </p:cNvSpPr>
          <p:nvPr/>
        </p:nvSpPr>
        <p:spPr bwMode="black">
          <a:xfrm>
            <a:off x="438193" y="2414725"/>
            <a:ext cx="8014691"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Workflows should be clear and explain the process as a user progresses through a task</a:t>
            </a:r>
          </a:p>
        </p:txBody>
      </p:sp>
    </p:spTree>
    <p:extLst>
      <p:ext uri="{BB962C8B-B14F-4D97-AF65-F5344CB8AC3E}">
        <p14:creationId xmlns:p14="http://schemas.microsoft.com/office/powerpoint/2010/main" val="213165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b="13415"/>
          <a:stretch/>
        </p:blipFill>
        <p:spPr>
          <a:xfrm>
            <a:off x="186037" y="126891"/>
            <a:ext cx="7298845" cy="4663868"/>
          </a:xfrm>
          <a:prstGeom prst="rect">
            <a:avLst/>
          </a:prstGeom>
          <a:ln>
            <a:solidFill>
              <a:schemeClr val="bg1">
                <a:lumMod val="75000"/>
              </a:schemeClr>
            </a:solidFill>
          </a:ln>
        </p:spPr>
      </p:pic>
      <p:pic>
        <p:nvPicPr>
          <p:cNvPr id="12" name="Picture 11"/>
          <p:cNvPicPr>
            <a:picLocks noChangeAspect="1"/>
          </p:cNvPicPr>
          <p:nvPr/>
        </p:nvPicPr>
        <p:blipFill>
          <a:blip r:embed="rId3"/>
          <a:stretch>
            <a:fillRect/>
          </a:stretch>
        </p:blipFill>
        <p:spPr>
          <a:xfrm>
            <a:off x="7751507" y="329498"/>
            <a:ext cx="970027" cy="364568"/>
          </a:xfrm>
          <a:prstGeom prst="rect">
            <a:avLst/>
          </a:prstGeom>
        </p:spPr>
      </p:pic>
      <p:pic>
        <p:nvPicPr>
          <p:cNvPr id="16" name="Picture 15"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248547" flipH="1">
            <a:off x="5064382" y="578071"/>
            <a:ext cx="622013" cy="383032"/>
          </a:xfrm>
          <a:prstGeom prst="rect">
            <a:avLst/>
          </a:prstGeom>
          <a:scene3d>
            <a:camera prst="orthographicFront">
              <a:rot lat="0" lon="0" rev="1500000"/>
            </a:camera>
            <a:lightRig rig="threePt" dir="t"/>
          </a:scene3d>
        </p:spPr>
      </p:pic>
      <p:sp>
        <p:nvSpPr>
          <p:cNvPr id="19" name="Content Placeholder 2"/>
          <p:cNvSpPr txBox="1">
            <a:spLocks/>
          </p:cNvSpPr>
          <p:nvPr/>
        </p:nvSpPr>
        <p:spPr>
          <a:xfrm>
            <a:off x="5613526" y="467383"/>
            <a:ext cx="1315107" cy="57992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I know how many steps there are and where I am in the process.</a:t>
            </a:r>
          </a:p>
          <a:p>
            <a:pPr marL="0" lvl="1" indent="0">
              <a:lnSpc>
                <a:spcPct val="100000"/>
              </a:lnSpc>
              <a:spcBef>
                <a:spcPts val="600"/>
              </a:spcBef>
              <a:spcAft>
                <a:spcPts val="0"/>
              </a:spcAft>
              <a:buFont typeface="Arial"/>
              <a:buNone/>
            </a:pPr>
            <a:endParaRPr lang="en-US" sz="1400"/>
          </a:p>
        </p:txBody>
      </p:sp>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#3:  Guide the user’s path</a:t>
            </a:r>
          </a:p>
          <a:p>
            <a:pPr marL="0" lvl="1" indent="0">
              <a:lnSpc>
                <a:spcPct val="100000"/>
              </a:lnSpc>
              <a:spcBef>
                <a:spcPts val="600"/>
              </a:spcBef>
              <a:spcAft>
                <a:spcPts val="0"/>
              </a:spcAft>
              <a:buFont typeface="Arial"/>
              <a:buNone/>
            </a:pPr>
            <a:endParaRPr lang="en-US" sz="1000">
              <a:solidFill>
                <a:srgbClr val="0A4D59"/>
              </a:solidFill>
            </a:endParaRPr>
          </a:p>
        </p:txBody>
      </p:sp>
      <p:sp>
        <p:nvSpPr>
          <p:cNvPr id="14" name="Content Placeholder 2"/>
          <p:cNvSpPr txBox="1">
            <a:spLocks/>
          </p:cNvSpPr>
          <p:nvPr/>
        </p:nvSpPr>
        <p:spPr>
          <a:xfrm>
            <a:off x="7631996" y="891999"/>
            <a:ext cx="1456509"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Amazon walks users through clear steps, offering guidance along the way.</a:t>
            </a:r>
          </a:p>
          <a:p>
            <a:pPr marL="0" lvl="1" indent="0">
              <a:lnSpc>
                <a:spcPct val="100000"/>
              </a:lnSpc>
              <a:spcBef>
                <a:spcPts val="600"/>
              </a:spcBef>
              <a:spcAft>
                <a:spcPts val="0"/>
              </a:spcAft>
              <a:buFont typeface="Arial"/>
              <a:buNone/>
            </a:pPr>
            <a:endParaRPr lang="en-US" sz="1400"/>
          </a:p>
        </p:txBody>
      </p:sp>
      <p:pic>
        <p:nvPicPr>
          <p:cNvPr id="17" name="Picture 16"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248547" flipH="1">
            <a:off x="5455496" y="1343988"/>
            <a:ext cx="622013" cy="383032"/>
          </a:xfrm>
          <a:prstGeom prst="rect">
            <a:avLst/>
          </a:prstGeom>
          <a:scene3d>
            <a:camera prst="orthographicFront">
              <a:rot lat="0" lon="0" rev="1500000"/>
            </a:camera>
            <a:lightRig rig="threePt" dir="t"/>
          </a:scene3d>
        </p:spPr>
      </p:pic>
      <p:sp>
        <p:nvSpPr>
          <p:cNvPr id="18" name="Content Placeholder 2"/>
          <p:cNvSpPr txBox="1">
            <a:spLocks/>
          </p:cNvSpPr>
          <p:nvPr/>
        </p:nvSpPr>
        <p:spPr>
          <a:xfrm>
            <a:off x="5976359" y="1330849"/>
            <a:ext cx="1315107" cy="409310"/>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Contextual help if I am confused.</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2857587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6974464" y="0"/>
            <a:ext cx="1753486" cy="1315115"/>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6860"/>
          <a:stretch/>
        </p:blipFill>
        <p:spPr>
          <a:xfrm>
            <a:off x="284268" y="227246"/>
            <a:ext cx="6590817" cy="4509518"/>
          </a:xfrm>
          <a:prstGeom prst="rect">
            <a:avLst/>
          </a:prstGeom>
        </p:spPr>
      </p:pic>
      <p:sp>
        <p:nvSpPr>
          <p:cNvPr id="19"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#3:  Guide the user’s path</a:t>
            </a:r>
          </a:p>
          <a:p>
            <a:pPr marL="0" lvl="1" indent="0">
              <a:lnSpc>
                <a:spcPct val="100000"/>
              </a:lnSpc>
              <a:spcBef>
                <a:spcPts val="600"/>
              </a:spcBef>
              <a:spcAft>
                <a:spcPts val="0"/>
              </a:spcAft>
              <a:buFont typeface="Arial"/>
              <a:buNone/>
            </a:pPr>
            <a:endParaRPr lang="en-US" sz="1000">
              <a:solidFill>
                <a:srgbClr val="0A4D59"/>
              </a:solidFill>
            </a:endParaRPr>
          </a:p>
        </p:txBody>
      </p:sp>
      <p:pic>
        <p:nvPicPr>
          <p:cNvPr id="20" name="Picture 19"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4347123" flipH="1" flipV="1">
            <a:off x="1138114" y="3228596"/>
            <a:ext cx="577577" cy="369657"/>
          </a:xfrm>
          <a:prstGeom prst="rect">
            <a:avLst/>
          </a:prstGeom>
          <a:scene3d>
            <a:camera prst="orthographicFront">
              <a:rot lat="0" lon="0" rev="1500000"/>
            </a:camera>
            <a:lightRig rig="threePt" dir="t"/>
          </a:scene3d>
        </p:spPr>
      </p:pic>
      <p:sp>
        <p:nvSpPr>
          <p:cNvPr id="21" name="Content Placeholder 2"/>
          <p:cNvSpPr txBox="1">
            <a:spLocks/>
          </p:cNvSpPr>
          <p:nvPr/>
        </p:nvSpPr>
        <p:spPr>
          <a:xfrm>
            <a:off x="1652493" y="3284647"/>
            <a:ext cx="988127" cy="813220"/>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As a user, I can see the steps required and where I am in the process.</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106219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7010444" y="3839815"/>
            <a:ext cx="1382232" cy="519488"/>
          </a:xfrm>
          <a:prstGeom prst="rect">
            <a:avLst/>
          </a:prstGeom>
        </p:spPr>
      </p:pic>
      <p:sp>
        <p:nvSpPr>
          <p:cNvPr id="19"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#3:  Guide the user’s path</a:t>
            </a:r>
          </a:p>
          <a:p>
            <a:pPr marL="0" lvl="1" indent="0">
              <a:lnSpc>
                <a:spcPct val="100000"/>
              </a:lnSpc>
              <a:spcBef>
                <a:spcPts val="600"/>
              </a:spcBef>
              <a:spcAft>
                <a:spcPts val="0"/>
              </a:spcAft>
              <a:buFont typeface="Arial"/>
              <a:buNone/>
            </a:pPr>
            <a:endParaRPr lang="en-US" sz="1000">
              <a:solidFill>
                <a:srgbClr val="0A4D59"/>
              </a:solidFill>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613" y="145965"/>
            <a:ext cx="6217587" cy="4549455"/>
          </a:xfrm>
          <a:prstGeom prst="rect">
            <a:avLst/>
          </a:prstGeom>
        </p:spPr>
      </p:pic>
      <p:pic>
        <p:nvPicPr>
          <p:cNvPr id="21" name="Picture 20"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013623" flipV="1">
            <a:off x="4899225" y="1199612"/>
            <a:ext cx="613662" cy="387793"/>
          </a:xfrm>
          <a:prstGeom prst="rect">
            <a:avLst/>
          </a:prstGeom>
          <a:scene3d>
            <a:camera prst="orthographicFront">
              <a:rot lat="0" lon="0" rev="1500000"/>
            </a:camera>
            <a:lightRig rig="threePt" dir="t"/>
          </a:scene3d>
        </p:spPr>
      </p:pic>
      <p:sp>
        <p:nvSpPr>
          <p:cNvPr id="22" name="Content Placeholder 2"/>
          <p:cNvSpPr txBox="1">
            <a:spLocks/>
          </p:cNvSpPr>
          <p:nvPr/>
        </p:nvSpPr>
        <p:spPr>
          <a:xfrm>
            <a:off x="5474632" y="1146357"/>
            <a:ext cx="1423719" cy="36685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Exposes the choices while explaining each one</a:t>
            </a:r>
          </a:p>
          <a:p>
            <a:pPr marL="0" lvl="1" indent="0">
              <a:lnSpc>
                <a:spcPct val="100000"/>
              </a:lnSpc>
              <a:spcBef>
                <a:spcPts val="600"/>
              </a:spcBef>
              <a:spcAft>
                <a:spcPts val="0"/>
              </a:spcAft>
              <a:buFont typeface="Arial"/>
              <a:buNone/>
            </a:pPr>
            <a:endParaRPr lang="en-US" sz="1400"/>
          </a:p>
        </p:txBody>
      </p:sp>
      <p:pic>
        <p:nvPicPr>
          <p:cNvPr id="23" name="Picture 22"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349284" flipV="1">
            <a:off x="4505645" y="2869344"/>
            <a:ext cx="613662" cy="387793"/>
          </a:xfrm>
          <a:prstGeom prst="rect">
            <a:avLst/>
          </a:prstGeom>
          <a:scene3d>
            <a:camera prst="orthographicFront">
              <a:rot lat="0" lon="0" rev="1500000"/>
            </a:camera>
            <a:lightRig rig="threePt" dir="t"/>
          </a:scene3d>
        </p:spPr>
      </p:pic>
      <p:sp>
        <p:nvSpPr>
          <p:cNvPr id="24" name="Content Placeholder 2"/>
          <p:cNvSpPr txBox="1">
            <a:spLocks/>
          </p:cNvSpPr>
          <p:nvPr/>
        </p:nvSpPr>
        <p:spPr>
          <a:xfrm>
            <a:off x="4967055" y="2926505"/>
            <a:ext cx="1667222" cy="24646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Anticipates the user’s next task</a:t>
            </a:r>
          </a:p>
          <a:p>
            <a:pPr marL="0" lvl="1" indent="0">
              <a:lnSpc>
                <a:spcPct val="100000"/>
              </a:lnSpc>
              <a:spcBef>
                <a:spcPts val="600"/>
              </a:spcBef>
              <a:spcAft>
                <a:spcPts val="0"/>
              </a:spcAft>
              <a:buFont typeface="Arial"/>
              <a:buNone/>
            </a:pPr>
            <a:endParaRPr lang="en-US" sz="1400"/>
          </a:p>
        </p:txBody>
      </p:sp>
      <p:pic>
        <p:nvPicPr>
          <p:cNvPr id="25" name="Picture 24"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013623" flipV="1">
            <a:off x="4212767" y="626307"/>
            <a:ext cx="613662" cy="387793"/>
          </a:xfrm>
          <a:prstGeom prst="rect">
            <a:avLst/>
          </a:prstGeom>
          <a:scene3d>
            <a:camera prst="orthographicFront">
              <a:rot lat="0" lon="0" rev="1500000"/>
            </a:camera>
            <a:lightRig rig="threePt" dir="t"/>
          </a:scene3d>
        </p:spPr>
      </p:pic>
      <p:sp>
        <p:nvSpPr>
          <p:cNvPr id="26" name="Content Placeholder 2"/>
          <p:cNvSpPr txBox="1">
            <a:spLocks/>
          </p:cNvSpPr>
          <p:nvPr/>
        </p:nvSpPr>
        <p:spPr>
          <a:xfrm>
            <a:off x="4812476" y="610195"/>
            <a:ext cx="1423719" cy="2112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Conversational language</a:t>
            </a:r>
          </a:p>
          <a:p>
            <a:pPr marL="0" lvl="1" indent="0">
              <a:lnSpc>
                <a:spcPct val="100000"/>
              </a:lnSpc>
              <a:spcBef>
                <a:spcPts val="600"/>
              </a:spcBef>
              <a:spcAft>
                <a:spcPts val="0"/>
              </a:spcAft>
              <a:buFont typeface="Arial"/>
              <a:buNone/>
            </a:pPr>
            <a:endParaRPr lang="en-US" sz="1400"/>
          </a:p>
        </p:txBody>
      </p:sp>
      <p:sp>
        <p:nvSpPr>
          <p:cNvPr id="12" name="Content Placeholder 2"/>
          <p:cNvSpPr txBox="1">
            <a:spLocks/>
          </p:cNvSpPr>
          <p:nvPr/>
        </p:nvSpPr>
        <p:spPr>
          <a:xfrm>
            <a:off x="7091154" y="1095918"/>
            <a:ext cx="1301522" cy="1990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b="1"/>
              <a:t>Store Files in the Cloud</a:t>
            </a:r>
          </a:p>
          <a:p>
            <a:pPr marL="0" lvl="1" indent="0">
              <a:lnSpc>
                <a:spcPct val="100000"/>
              </a:lnSpc>
              <a:spcBef>
                <a:spcPts val="600"/>
              </a:spcBef>
              <a:spcAft>
                <a:spcPts val="0"/>
              </a:spcAft>
              <a:buFont typeface="Arial"/>
              <a:buNone/>
            </a:pPr>
            <a:endParaRPr lang="en-US" sz="1000"/>
          </a:p>
        </p:txBody>
      </p:sp>
      <p:sp>
        <p:nvSpPr>
          <p:cNvPr id="13" name="Rectangle 12"/>
          <p:cNvSpPr/>
          <p:nvPr/>
        </p:nvSpPr>
        <p:spPr>
          <a:xfrm>
            <a:off x="7204559" y="1347178"/>
            <a:ext cx="1545336" cy="886224"/>
          </a:xfrm>
          <a:prstGeom prst="rect">
            <a:avLst/>
          </a:prstGeom>
          <a:solidFill>
            <a:schemeClr val="bg1"/>
          </a:solidFill>
          <a:ln w="6350"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cxnSp>
        <p:nvCxnSpPr>
          <p:cNvPr id="14" name="Straight Connector 13"/>
          <p:cNvCxnSpPr/>
          <p:nvPr/>
        </p:nvCxnSpPr>
        <p:spPr>
          <a:xfrm>
            <a:off x="7204559" y="1578612"/>
            <a:ext cx="154533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204559" y="1791257"/>
            <a:ext cx="154533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Content Placeholder 2"/>
          <p:cNvSpPr txBox="1">
            <a:spLocks/>
          </p:cNvSpPr>
          <p:nvPr/>
        </p:nvSpPr>
        <p:spPr>
          <a:xfrm>
            <a:off x="7326466" y="1568943"/>
            <a:ext cx="1301522" cy="1990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Not Required</a:t>
            </a:r>
          </a:p>
          <a:p>
            <a:pPr marL="0" lvl="1" indent="0">
              <a:lnSpc>
                <a:spcPct val="100000"/>
              </a:lnSpc>
              <a:spcBef>
                <a:spcPts val="600"/>
              </a:spcBef>
              <a:spcAft>
                <a:spcPts val="0"/>
              </a:spcAft>
              <a:buFont typeface="Arial"/>
              <a:buNone/>
            </a:pPr>
            <a:endParaRPr lang="en-US" sz="1000"/>
          </a:p>
        </p:txBody>
      </p:sp>
      <p:sp>
        <p:nvSpPr>
          <p:cNvPr id="17" name="Content Placeholder 2"/>
          <p:cNvSpPr txBox="1">
            <a:spLocks/>
          </p:cNvSpPr>
          <p:nvPr/>
        </p:nvSpPr>
        <p:spPr>
          <a:xfrm>
            <a:off x="7326466" y="1797332"/>
            <a:ext cx="1301522" cy="1990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Single location</a:t>
            </a:r>
          </a:p>
          <a:p>
            <a:pPr marL="0" lvl="1" indent="0">
              <a:lnSpc>
                <a:spcPct val="100000"/>
              </a:lnSpc>
              <a:spcBef>
                <a:spcPts val="600"/>
              </a:spcBef>
              <a:spcAft>
                <a:spcPts val="0"/>
              </a:spcAft>
              <a:buFont typeface="Arial"/>
              <a:buNone/>
            </a:pPr>
            <a:endParaRPr lang="en-US" sz="1000"/>
          </a:p>
        </p:txBody>
      </p:sp>
      <p:sp>
        <p:nvSpPr>
          <p:cNvPr id="18" name="Content Placeholder 2"/>
          <p:cNvSpPr txBox="1">
            <a:spLocks/>
          </p:cNvSpPr>
          <p:nvPr/>
        </p:nvSpPr>
        <p:spPr>
          <a:xfrm>
            <a:off x="7326466" y="2025720"/>
            <a:ext cx="1301522" cy="1990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Global CDN</a:t>
            </a:r>
          </a:p>
          <a:p>
            <a:pPr marL="0" lvl="1" indent="0">
              <a:lnSpc>
                <a:spcPct val="100000"/>
              </a:lnSpc>
              <a:spcBef>
                <a:spcPts val="600"/>
              </a:spcBef>
              <a:spcAft>
                <a:spcPts val="0"/>
              </a:spcAft>
              <a:buFont typeface="Arial"/>
              <a:buNone/>
            </a:pPr>
            <a:endParaRPr lang="en-US" sz="1000"/>
          </a:p>
        </p:txBody>
      </p:sp>
      <p:sp>
        <p:nvSpPr>
          <p:cNvPr id="27" name="Triangle 26"/>
          <p:cNvSpPr/>
          <p:nvPr/>
        </p:nvSpPr>
        <p:spPr>
          <a:xfrm rot="10800000">
            <a:off x="8512151" y="1431372"/>
            <a:ext cx="115837" cy="81836"/>
          </a:xfrm>
          <a:prstGeom prst="triangle">
            <a:avLst/>
          </a:prstGeom>
          <a:solidFill>
            <a:schemeClr val="tx1"/>
          </a:solidFill>
          <a:ln w="38100" cap="flat" cmpd="sng" algn="ctr">
            <a:no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sp>
        <p:nvSpPr>
          <p:cNvPr id="28" name="Rectangle 27"/>
          <p:cNvSpPr/>
          <p:nvPr/>
        </p:nvSpPr>
        <p:spPr>
          <a:xfrm>
            <a:off x="7204559" y="1347339"/>
            <a:ext cx="1545336" cy="231273"/>
          </a:xfrm>
          <a:prstGeom prst="rect">
            <a:avLst/>
          </a:prstGeom>
          <a:noFill/>
          <a:ln w="6350" cap="flat" cmpd="sng" algn="ctr">
            <a:solidFill>
              <a:schemeClr val="accent1">
                <a:lumMod val="75000"/>
              </a:schemeClr>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pic>
        <p:nvPicPr>
          <p:cNvPr id="29" name="Picture 28"/>
          <p:cNvPicPr>
            <a:picLocks noChangeAspect="1"/>
          </p:cNvPicPr>
          <p:nvPr/>
        </p:nvPicPr>
        <p:blipFill>
          <a:blip r:embed="rId5"/>
          <a:stretch>
            <a:fillRect/>
          </a:stretch>
        </p:blipFill>
        <p:spPr>
          <a:xfrm>
            <a:off x="8412714" y="940275"/>
            <a:ext cx="314710" cy="303400"/>
          </a:xfrm>
          <a:prstGeom prst="rect">
            <a:avLst/>
          </a:prstGeom>
        </p:spPr>
      </p:pic>
      <p:sp>
        <p:nvSpPr>
          <p:cNvPr id="30" name="Content Placeholder 2"/>
          <p:cNvSpPr txBox="1">
            <a:spLocks/>
          </p:cNvSpPr>
          <p:nvPr/>
        </p:nvSpPr>
        <p:spPr>
          <a:xfrm>
            <a:off x="6898351" y="742388"/>
            <a:ext cx="1851544" cy="218593"/>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solidFill>
                  <a:srgbClr val="C00000"/>
                </a:solidFill>
              </a:rPr>
              <a:t>Amazon could have chose an alternate pattern instead: </a:t>
            </a:r>
          </a:p>
          <a:p>
            <a:pPr marL="0" lvl="1" indent="0">
              <a:lnSpc>
                <a:spcPct val="100000"/>
              </a:lnSpc>
              <a:spcBef>
                <a:spcPts val="600"/>
              </a:spcBef>
              <a:spcAft>
                <a:spcPts val="0"/>
              </a:spcAft>
              <a:buFont typeface="Arial"/>
              <a:buNone/>
            </a:pPr>
            <a:endParaRPr lang="en-US" sz="1000"/>
          </a:p>
        </p:txBody>
      </p:sp>
      <p:cxnSp>
        <p:nvCxnSpPr>
          <p:cNvPr id="31" name="Straight Connector 30"/>
          <p:cNvCxnSpPr/>
          <p:nvPr/>
        </p:nvCxnSpPr>
        <p:spPr>
          <a:xfrm>
            <a:off x="7190253" y="2033519"/>
            <a:ext cx="1545336"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Content Placeholder 2"/>
          <p:cNvSpPr txBox="1">
            <a:spLocks/>
          </p:cNvSpPr>
          <p:nvPr/>
        </p:nvSpPr>
        <p:spPr>
          <a:xfrm>
            <a:off x="7326466" y="1359308"/>
            <a:ext cx="1301522" cy="1990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Select</a:t>
            </a:r>
            <a:r>
              <a:rPr lang="mr-IN" sz="900"/>
              <a:t>…</a:t>
            </a:r>
            <a:endParaRPr lang="en-US" sz="900"/>
          </a:p>
          <a:p>
            <a:pPr marL="0" lvl="1" indent="0">
              <a:lnSpc>
                <a:spcPct val="100000"/>
              </a:lnSpc>
              <a:spcBef>
                <a:spcPts val="600"/>
              </a:spcBef>
              <a:spcAft>
                <a:spcPts val="0"/>
              </a:spcAft>
              <a:buFont typeface="Arial"/>
              <a:buNone/>
            </a:pPr>
            <a:endParaRPr lang="en-US" sz="1000"/>
          </a:p>
        </p:txBody>
      </p:sp>
      <p:pic>
        <p:nvPicPr>
          <p:cNvPr id="34" name="Picture 33"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1013623">
            <a:off x="5554177" y="2289428"/>
            <a:ext cx="627991" cy="216486"/>
          </a:xfrm>
          <a:prstGeom prst="rect">
            <a:avLst/>
          </a:prstGeom>
          <a:scene3d>
            <a:camera prst="orthographicFront">
              <a:rot lat="0" lon="0" rev="1500000"/>
            </a:camera>
            <a:lightRig rig="threePt" dir="t"/>
          </a:scene3d>
        </p:spPr>
      </p:pic>
      <p:sp>
        <p:nvSpPr>
          <p:cNvPr id="35" name="Content Placeholder 2"/>
          <p:cNvSpPr txBox="1">
            <a:spLocks/>
          </p:cNvSpPr>
          <p:nvPr/>
        </p:nvSpPr>
        <p:spPr>
          <a:xfrm>
            <a:off x="5606668" y="1916352"/>
            <a:ext cx="1159645" cy="35378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Further description / contextual help</a:t>
            </a:r>
          </a:p>
          <a:p>
            <a:pPr marL="0" lvl="1" indent="0">
              <a:lnSpc>
                <a:spcPct val="100000"/>
              </a:lnSpc>
              <a:spcBef>
                <a:spcPts val="600"/>
              </a:spcBef>
              <a:spcAft>
                <a:spcPts val="0"/>
              </a:spcAft>
              <a:buFont typeface="Arial"/>
              <a:buNone/>
            </a:pPr>
            <a:endParaRPr lang="en-US" sz="1400"/>
          </a:p>
        </p:txBody>
      </p:sp>
      <p:pic>
        <p:nvPicPr>
          <p:cNvPr id="36" name="Picture 35"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2512572" flipH="1">
            <a:off x="2267667" y="2655212"/>
            <a:ext cx="335578" cy="335568"/>
          </a:xfrm>
          <a:prstGeom prst="rect">
            <a:avLst/>
          </a:prstGeom>
          <a:scene3d>
            <a:camera prst="orthographicFront">
              <a:rot lat="0" lon="0" rev="1500000"/>
            </a:camera>
            <a:lightRig rig="threePt" dir="t"/>
          </a:scene3d>
        </p:spPr>
      </p:pic>
      <p:sp>
        <p:nvSpPr>
          <p:cNvPr id="37" name="Content Placeholder 2"/>
          <p:cNvSpPr txBox="1">
            <a:spLocks/>
          </p:cNvSpPr>
          <p:nvPr/>
        </p:nvSpPr>
        <p:spPr>
          <a:xfrm>
            <a:off x="389944" y="2638238"/>
            <a:ext cx="2014589" cy="21926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Informs that changes have been saved</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113513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12" grpId="0"/>
      <p:bldP spid="13" grpId="0" animBg="1"/>
      <p:bldP spid="16" grpId="0"/>
      <p:bldP spid="17" grpId="0"/>
      <p:bldP spid="18" grpId="0"/>
      <p:bldP spid="27" grpId="0" animBg="1"/>
      <p:bldP spid="28" grpId="0" animBg="1"/>
      <p:bldP spid="30" grpId="0"/>
      <p:bldP spid="32" grpId="0"/>
      <p:bldP spid="35" grpId="0" animBg="1"/>
      <p:bldP spid="3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4. Anticipate the user’s next task</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Surface information relevant to the user’s task and anticipate what they may want to do next</a:t>
            </a:r>
          </a:p>
        </p:txBody>
      </p:sp>
    </p:spTree>
    <p:extLst>
      <p:ext uri="{BB962C8B-B14F-4D97-AF65-F5344CB8AC3E}">
        <p14:creationId xmlns:p14="http://schemas.microsoft.com/office/powerpoint/2010/main" val="248063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83" y="312773"/>
            <a:ext cx="4404836" cy="2964300"/>
          </a:xfrm>
          <a:prstGeom prst="rect">
            <a:avLst/>
          </a:prstGeom>
          <a:ln>
            <a:solidFill>
              <a:schemeClr val="bg1">
                <a:lumMod val="75000"/>
              </a:schemeClr>
            </a:solidFill>
          </a:ln>
        </p:spPr>
      </p:pic>
      <p:pic>
        <p:nvPicPr>
          <p:cNvPr id="12" name="Picture 11"/>
          <p:cNvPicPr>
            <a:picLocks noChangeAspect="1"/>
          </p:cNvPicPr>
          <p:nvPr/>
        </p:nvPicPr>
        <p:blipFill>
          <a:blip r:embed="rId4"/>
          <a:stretch>
            <a:fillRect/>
          </a:stretch>
        </p:blipFill>
        <p:spPr>
          <a:xfrm>
            <a:off x="1041695" y="4001754"/>
            <a:ext cx="1283244" cy="482285"/>
          </a:xfrm>
          <a:prstGeom prst="rect">
            <a:avLst/>
          </a:prstGeom>
        </p:spPr>
      </p:pic>
      <p:pic>
        <p:nvPicPr>
          <p:cNvPr id="16" name="Picture 15"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810351" flipH="1" flipV="1">
            <a:off x="1799740" y="1061642"/>
            <a:ext cx="358852" cy="198819"/>
          </a:xfrm>
          <a:prstGeom prst="rect">
            <a:avLst/>
          </a:prstGeom>
          <a:scene3d>
            <a:camera prst="orthographicFront">
              <a:rot lat="0" lon="0" rev="1500000"/>
            </a:camera>
            <a:lightRig rig="threePt" dir="t"/>
          </a:scene3d>
        </p:spPr>
      </p:pic>
      <p:sp>
        <p:nvSpPr>
          <p:cNvPr id="13" name="Content Placeholder 2"/>
          <p:cNvSpPr txBox="1">
            <a:spLocks/>
          </p:cNvSpPr>
          <p:nvPr/>
        </p:nvSpPr>
        <p:spPr>
          <a:xfrm>
            <a:off x="2028796" y="863215"/>
            <a:ext cx="1216866" cy="51425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Offers information such as videos while you wait</a:t>
            </a:r>
          </a:p>
          <a:p>
            <a:pPr marL="0" lvl="1" indent="0">
              <a:lnSpc>
                <a:spcPct val="100000"/>
              </a:lnSpc>
              <a:spcBef>
                <a:spcPts val="600"/>
              </a:spcBef>
              <a:spcAft>
                <a:spcPts val="0"/>
              </a:spcAft>
              <a:buFont typeface="Arial"/>
              <a:buNone/>
            </a:pPr>
            <a:endParaRPr lang="en-US" sz="1400"/>
          </a:p>
        </p:txBody>
      </p:sp>
      <p:pic>
        <p:nvPicPr>
          <p:cNvPr id="19" name="Picture 18"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7118151" flipH="1">
            <a:off x="3939496" y="989487"/>
            <a:ext cx="358852" cy="289707"/>
          </a:xfrm>
          <a:prstGeom prst="rect">
            <a:avLst/>
          </a:prstGeom>
          <a:scene3d>
            <a:camera prst="orthographicFront">
              <a:rot lat="0" lon="0" rev="1500000"/>
            </a:camera>
            <a:lightRig rig="threePt" dir="t"/>
          </a:scene3d>
        </p:spPr>
      </p:pic>
      <p:sp>
        <p:nvSpPr>
          <p:cNvPr id="20" name="Content Placeholder 2"/>
          <p:cNvSpPr txBox="1">
            <a:spLocks/>
          </p:cNvSpPr>
          <p:nvPr/>
        </p:nvSpPr>
        <p:spPr>
          <a:xfrm>
            <a:off x="3448008" y="1148608"/>
            <a:ext cx="797482" cy="37940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Informs user of status</a:t>
            </a:r>
          </a:p>
          <a:p>
            <a:pPr marL="0" lvl="1" indent="0">
              <a:lnSpc>
                <a:spcPct val="100000"/>
              </a:lnSpc>
              <a:spcBef>
                <a:spcPts val="600"/>
              </a:spcBef>
              <a:spcAft>
                <a:spcPts val="0"/>
              </a:spcAft>
              <a:buFont typeface="Arial"/>
              <a:buNone/>
            </a:pPr>
            <a:endParaRPr lang="en-US" sz="1400"/>
          </a:p>
        </p:txBody>
      </p:sp>
      <p:pic>
        <p:nvPicPr>
          <p:cNvPr id="22" name="Picture 21"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6691491">
            <a:off x="1549436" y="2080954"/>
            <a:ext cx="267763" cy="289707"/>
          </a:xfrm>
          <a:prstGeom prst="rect">
            <a:avLst/>
          </a:prstGeom>
          <a:scene3d>
            <a:camera prst="orthographicFront">
              <a:rot lat="0" lon="0" rev="1500000"/>
            </a:camera>
            <a:lightRig rig="threePt" dir="t"/>
          </a:scene3d>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5211" y="1326454"/>
            <a:ext cx="4422590" cy="3012535"/>
          </a:xfrm>
          <a:prstGeom prst="rect">
            <a:avLst/>
          </a:prstGeom>
          <a:ln>
            <a:solidFill>
              <a:schemeClr val="bg1">
                <a:lumMod val="75000"/>
              </a:schemeClr>
            </a:solidFill>
          </a:ln>
        </p:spPr>
      </p:pic>
      <p:sp>
        <p:nvSpPr>
          <p:cNvPr id="32" name="Content Placeholder 2"/>
          <p:cNvSpPr txBox="1">
            <a:spLocks/>
          </p:cNvSpPr>
          <p:nvPr/>
        </p:nvSpPr>
        <p:spPr>
          <a:xfrm>
            <a:off x="231849" y="3376040"/>
            <a:ext cx="3387347" cy="317472"/>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1400"/>
              <a:t>Service launches</a:t>
            </a:r>
            <a:r>
              <a:rPr lang="mr-IN" sz="1400"/>
              <a:t>…</a:t>
            </a:r>
            <a:endParaRPr lang="en-US" sz="1400"/>
          </a:p>
        </p:txBody>
      </p:sp>
      <p:sp>
        <p:nvSpPr>
          <p:cNvPr id="28"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#4:  Anticipate the user’s next task</a:t>
            </a:r>
          </a:p>
          <a:p>
            <a:pPr marL="0" lvl="1" indent="0">
              <a:lnSpc>
                <a:spcPct val="100000"/>
              </a:lnSpc>
              <a:spcBef>
                <a:spcPts val="600"/>
              </a:spcBef>
              <a:spcAft>
                <a:spcPts val="0"/>
              </a:spcAft>
              <a:buFont typeface="Arial"/>
              <a:buNone/>
            </a:pPr>
            <a:endParaRPr lang="en-US" sz="1000"/>
          </a:p>
        </p:txBody>
      </p:sp>
      <p:sp>
        <p:nvSpPr>
          <p:cNvPr id="29" name="Content Placeholder 2"/>
          <p:cNvSpPr txBox="1">
            <a:spLocks/>
          </p:cNvSpPr>
          <p:nvPr/>
        </p:nvSpPr>
        <p:spPr>
          <a:xfrm>
            <a:off x="5189788" y="4432695"/>
            <a:ext cx="3954212" cy="317472"/>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mr-IN" sz="1400"/>
              <a:t>…</a:t>
            </a:r>
            <a:r>
              <a:rPr lang="en-US" sz="1400"/>
              <a:t>upon launch, takes user to hub to manage service</a:t>
            </a:r>
          </a:p>
        </p:txBody>
      </p:sp>
      <p:sp>
        <p:nvSpPr>
          <p:cNvPr id="21" name="Content Placeholder 2"/>
          <p:cNvSpPr txBox="1">
            <a:spLocks/>
          </p:cNvSpPr>
          <p:nvPr/>
        </p:nvSpPr>
        <p:spPr>
          <a:xfrm>
            <a:off x="1724661" y="2228125"/>
            <a:ext cx="993140" cy="64426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Progressively loads dashboard area for user to browse.</a:t>
            </a:r>
          </a:p>
          <a:p>
            <a:pPr marL="0" lvl="1" indent="0">
              <a:lnSpc>
                <a:spcPct val="100000"/>
              </a:lnSpc>
              <a:spcBef>
                <a:spcPts val="600"/>
              </a:spcBef>
              <a:spcAft>
                <a:spcPts val="0"/>
              </a:spcAft>
              <a:buFont typeface="Arial"/>
              <a:buNone/>
            </a:pPr>
            <a:endParaRPr lang="en-US" sz="1400"/>
          </a:p>
        </p:txBody>
      </p:sp>
      <p:sp>
        <p:nvSpPr>
          <p:cNvPr id="18" name="Rectangle 17"/>
          <p:cNvSpPr/>
          <p:nvPr/>
        </p:nvSpPr>
        <p:spPr>
          <a:xfrm>
            <a:off x="4577594" y="1299854"/>
            <a:ext cx="388755" cy="2749478"/>
          </a:xfrm>
          <a:prstGeom prst="rect">
            <a:avLst/>
          </a:prstGeom>
          <a:noFill/>
          <a:ln w="12700" cap="flat" cmpd="sng" algn="ctr">
            <a:solidFill>
              <a:srgbClr val="C00000"/>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sp>
        <p:nvSpPr>
          <p:cNvPr id="30" name="Content Placeholder 2"/>
          <p:cNvSpPr txBox="1">
            <a:spLocks/>
          </p:cNvSpPr>
          <p:nvPr/>
        </p:nvSpPr>
        <p:spPr>
          <a:xfrm>
            <a:off x="7832011" y="3101625"/>
            <a:ext cx="1222487" cy="68046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Offers a lot of useful information on next steps on the final page of provisioning</a:t>
            </a:r>
            <a:endParaRPr lang="en-US" sz="1400"/>
          </a:p>
        </p:txBody>
      </p:sp>
      <p:pic>
        <p:nvPicPr>
          <p:cNvPr id="31" name="Picture 30"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197677" flipH="1">
            <a:off x="7415634" y="3295366"/>
            <a:ext cx="440433" cy="226577"/>
          </a:xfrm>
          <a:prstGeom prst="rect">
            <a:avLst/>
          </a:prstGeom>
          <a:scene3d>
            <a:camera prst="orthographicFront">
              <a:rot lat="0" lon="0" rev="1500000"/>
            </a:camera>
            <a:lightRig rig="threePt" dir="t"/>
          </a:scene3d>
        </p:spPr>
      </p:pic>
      <p:pic>
        <p:nvPicPr>
          <p:cNvPr id="33" name="Picture 32"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876283" flipH="1" flipV="1">
            <a:off x="7329213" y="3049097"/>
            <a:ext cx="532774" cy="187306"/>
          </a:xfrm>
          <a:prstGeom prst="rect">
            <a:avLst/>
          </a:prstGeom>
          <a:scene3d>
            <a:camera prst="orthographicFront">
              <a:rot lat="0" lon="0" rev="1500000"/>
            </a:camera>
            <a:lightRig rig="threePt" dir="t"/>
          </a:scene3d>
        </p:spPr>
      </p:pic>
      <p:sp>
        <p:nvSpPr>
          <p:cNvPr id="34" name="Content Placeholder 2"/>
          <p:cNvSpPr txBox="1">
            <a:spLocks/>
          </p:cNvSpPr>
          <p:nvPr/>
        </p:nvSpPr>
        <p:spPr>
          <a:xfrm>
            <a:off x="5357898" y="697000"/>
            <a:ext cx="1478793" cy="629454"/>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stages of development are outlined clearly and the user can go into each of these to configure </a:t>
            </a:r>
            <a:endParaRPr lang="en-US" sz="1400"/>
          </a:p>
        </p:txBody>
      </p:sp>
      <p:pic>
        <p:nvPicPr>
          <p:cNvPr id="35" name="Picture 34"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197677" flipH="1">
            <a:off x="4878026" y="1021052"/>
            <a:ext cx="532774" cy="226577"/>
          </a:xfrm>
          <a:prstGeom prst="rect">
            <a:avLst/>
          </a:prstGeom>
          <a:scene3d>
            <a:camera prst="orthographicFront">
              <a:rot lat="0" lon="0" rev="1500000"/>
            </a:camera>
            <a:lightRig rig="threePt" dir="t"/>
          </a:scene3d>
        </p:spPr>
      </p:pic>
    </p:spTree>
    <p:extLst>
      <p:ext uri="{BB962C8B-B14F-4D97-AF65-F5344CB8AC3E}">
        <p14:creationId xmlns:p14="http://schemas.microsoft.com/office/powerpoint/2010/main" val="103684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9" grpId="0"/>
      <p:bldP spid="21" grpId="0" animBg="1"/>
      <p:bldP spid="18" grpId="0" animBg="1"/>
      <p:bldP spid="30" grpId="0" animBg="1"/>
      <p:bldP spid="3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4"/>
          <p:cNvPicPr>
            <a:picLocks noGrp="1" noChangeAspect="1"/>
          </p:cNvPicPr>
          <p:nvPr>
            <p:ph sz="half" idx="1"/>
          </p:nvPr>
        </p:nvPicPr>
        <p:blipFill>
          <a:blip r:embed="rId2"/>
          <a:stretch>
            <a:fillRect/>
          </a:stretch>
        </p:blipFill>
        <p:spPr>
          <a:xfrm>
            <a:off x="6990679" y="315544"/>
            <a:ext cx="2053067" cy="759634"/>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74" y="174926"/>
            <a:ext cx="6725726" cy="4570415"/>
          </a:xfrm>
          <a:prstGeom prst="rect">
            <a:avLst/>
          </a:prstGeom>
          <a:ln>
            <a:solidFill>
              <a:schemeClr val="bg1">
                <a:lumMod val="75000"/>
              </a:schemeClr>
            </a:solidFill>
          </a:ln>
        </p:spPr>
      </p:pic>
      <p:pic>
        <p:nvPicPr>
          <p:cNvPr id="13" name="Picture 12"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999846" flipH="1">
            <a:off x="3009736" y="2629957"/>
            <a:ext cx="622013" cy="383032"/>
          </a:xfrm>
          <a:prstGeom prst="rect">
            <a:avLst/>
          </a:prstGeom>
          <a:scene3d>
            <a:camera prst="orthographicFront">
              <a:rot lat="0" lon="0" rev="1500000"/>
            </a:camera>
            <a:lightRig rig="threePt" dir="t"/>
          </a:scene3d>
        </p:spPr>
      </p:pic>
      <p:sp>
        <p:nvSpPr>
          <p:cNvPr id="19" name="Content Placeholder 2"/>
          <p:cNvSpPr txBox="1">
            <a:spLocks/>
          </p:cNvSpPr>
          <p:nvPr/>
        </p:nvSpPr>
        <p:spPr>
          <a:xfrm>
            <a:off x="3588764" y="2548815"/>
            <a:ext cx="1093126" cy="68650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Informs user of the prerequisites for the application or service</a:t>
            </a:r>
          </a:p>
          <a:p>
            <a:pPr marL="0" lvl="1" indent="0">
              <a:lnSpc>
                <a:spcPct val="100000"/>
              </a:lnSpc>
              <a:spcBef>
                <a:spcPts val="600"/>
              </a:spcBef>
              <a:spcAft>
                <a:spcPts val="0"/>
              </a:spcAft>
              <a:buFont typeface="Arial"/>
              <a:buNone/>
            </a:pPr>
            <a:endParaRPr lang="en-US" sz="1400"/>
          </a:p>
        </p:txBody>
      </p:sp>
      <p:pic>
        <p:nvPicPr>
          <p:cNvPr id="20" name="Picture 19"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6676639" flipH="1">
            <a:off x="697014" y="1668531"/>
            <a:ext cx="622013" cy="383032"/>
          </a:xfrm>
          <a:prstGeom prst="rect">
            <a:avLst/>
          </a:prstGeom>
          <a:scene3d>
            <a:camera prst="orthographicFront">
              <a:rot lat="0" lon="0" rev="1500000"/>
            </a:camera>
            <a:lightRig rig="threePt" dir="t"/>
          </a:scene3d>
        </p:spPr>
      </p:pic>
      <p:sp>
        <p:nvSpPr>
          <p:cNvPr id="21" name="Content Placeholder 2"/>
          <p:cNvSpPr txBox="1">
            <a:spLocks/>
          </p:cNvSpPr>
          <p:nvPr/>
        </p:nvSpPr>
        <p:spPr>
          <a:xfrm>
            <a:off x="132500" y="2191623"/>
            <a:ext cx="1163851" cy="670449"/>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Highlight the navigation and the options associated with the service/app</a:t>
            </a:r>
          </a:p>
          <a:p>
            <a:pPr marL="0" lvl="1" indent="0">
              <a:lnSpc>
                <a:spcPct val="100000"/>
              </a:lnSpc>
              <a:spcBef>
                <a:spcPts val="600"/>
              </a:spcBef>
              <a:spcAft>
                <a:spcPts val="0"/>
              </a:spcAft>
              <a:buFont typeface="Arial"/>
              <a:buNone/>
            </a:pPr>
            <a:endParaRPr lang="en-US" sz="1400"/>
          </a:p>
        </p:txBody>
      </p:sp>
      <p:pic>
        <p:nvPicPr>
          <p:cNvPr id="22" name="Picture 21"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506030" flipH="1">
            <a:off x="4974003" y="4035424"/>
            <a:ext cx="622013" cy="383032"/>
          </a:xfrm>
          <a:prstGeom prst="rect">
            <a:avLst/>
          </a:prstGeom>
          <a:scene3d>
            <a:camera prst="orthographicFront">
              <a:rot lat="0" lon="0" rev="1500000"/>
            </a:camera>
            <a:lightRig rig="threePt" dir="t"/>
          </a:scene3d>
        </p:spPr>
      </p:pic>
      <p:sp>
        <p:nvSpPr>
          <p:cNvPr id="23" name="Content Placeholder 2"/>
          <p:cNvSpPr txBox="1">
            <a:spLocks/>
          </p:cNvSpPr>
          <p:nvPr/>
        </p:nvSpPr>
        <p:spPr>
          <a:xfrm>
            <a:off x="5637874" y="4012498"/>
            <a:ext cx="771393" cy="54971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Provide additional instruction</a:t>
            </a:r>
          </a:p>
          <a:p>
            <a:pPr marL="0" lvl="1" indent="0">
              <a:lnSpc>
                <a:spcPct val="100000"/>
              </a:lnSpc>
              <a:spcBef>
                <a:spcPts val="600"/>
              </a:spcBef>
              <a:spcAft>
                <a:spcPts val="0"/>
              </a:spcAft>
              <a:buFont typeface="Arial"/>
              <a:buNone/>
            </a:pPr>
            <a:endParaRPr lang="en-US" sz="1400"/>
          </a:p>
        </p:txBody>
      </p:sp>
      <p:pic>
        <p:nvPicPr>
          <p:cNvPr id="24" name="Picture 23"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506030" flipH="1">
            <a:off x="3331469" y="482646"/>
            <a:ext cx="622013" cy="383032"/>
          </a:xfrm>
          <a:prstGeom prst="rect">
            <a:avLst/>
          </a:prstGeom>
          <a:scene3d>
            <a:camera prst="orthographicFront">
              <a:rot lat="0" lon="0" rev="1500000"/>
            </a:camera>
            <a:lightRig rig="threePt" dir="t"/>
          </a:scene3d>
        </p:spPr>
      </p:pic>
      <p:sp>
        <p:nvSpPr>
          <p:cNvPr id="25" name="Content Placeholder 2"/>
          <p:cNvSpPr txBox="1">
            <a:spLocks/>
          </p:cNvSpPr>
          <p:nvPr/>
        </p:nvSpPr>
        <p:spPr>
          <a:xfrm>
            <a:off x="3910497" y="459720"/>
            <a:ext cx="771393" cy="54971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Display status of installation</a:t>
            </a:r>
          </a:p>
          <a:p>
            <a:pPr marL="0" lvl="1" indent="0">
              <a:lnSpc>
                <a:spcPct val="100000"/>
              </a:lnSpc>
              <a:spcBef>
                <a:spcPts val="600"/>
              </a:spcBef>
              <a:spcAft>
                <a:spcPts val="0"/>
              </a:spcAft>
              <a:buFont typeface="Arial"/>
              <a:buNone/>
            </a:pPr>
            <a:endParaRPr lang="en-US" sz="1400"/>
          </a:p>
        </p:txBody>
      </p:sp>
      <p:sp>
        <p:nvSpPr>
          <p:cNvPr id="26"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#4:  Anticipate the user’s next task</a:t>
            </a:r>
          </a:p>
          <a:p>
            <a:pPr marL="0" lvl="1" indent="0">
              <a:lnSpc>
                <a:spcPct val="100000"/>
              </a:lnSpc>
              <a:spcBef>
                <a:spcPts val="600"/>
              </a:spcBef>
              <a:spcAft>
                <a:spcPts val="0"/>
              </a:spcAft>
              <a:buFont typeface="Arial"/>
              <a:buNone/>
            </a:pPr>
            <a:endParaRPr lang="en-US" sz="1000">
              <a:solidFill>
                <a:srgbClr val="0A4D59"/>
              </a:solidFill>
            </a:endParaRPr>
          </a:p>
        </p:txBody>
      </p:sp>
      <p:sp>
        <p:nvSpPr>
          <p:cNvPr id="15" name="Content Placeholder 2"/>
          <p:cNvSpPr txBox="1">
            <a:spLocks/>
          </p:cNvSpPr>
          <p:nvPr/>
        </p:nvSpPr>
        <p:spPr>
          <a:xfrm>
            <a:off x="7150163" y="1145563"/>
            <a:ext cx="1795873"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err="1"/>
              <a:t>Bluemix</a:t>
            </a:r>
            <a:r>
              <a:rPr lang="en-US" sz="1400"/>
              <a:t> adopts similar characteristics, keeping the user informed of the current task but also anticipating the next.</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391091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animBg="1"/>
      <p:bldP spid="2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5. Make it easy to navigate</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Provide an intuitive structure for navigating between services/tools</a:t>
            </a:r>
          </a:p>
        </p:txBody>
      </p:sp>
    </p:spTree>
    <p:extLst>
      <p:ext uri="{BB962C8B-B14F-4D97-AF65-F5344CB8AC3E}">
        <p14:creationId xmlns:p14="http://schemas.microsoft.com/office/powerpoint/2010/main" val="88000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r="52130"/>
          <a:stretch/>
        </p:blipFill>
        <p:spPr>
          <a:xfrm>
            <a:off x="371496" y="203365"/>
            <a:ext cx="3051641" cy="4549389"/>
          </a:xfrm>
          <a:prstGeom prst="rect">
            <a:avLst/>
          </a:prstGeom>
          <a:ln>
            <a:solidFill>
              <a:schemeClr val="bg1">
                <a:lumMod val="75000"/>
              </a:schemeClr>
            </a:solidFill>
          </a:ln>
        </p:spPr>
      </p:pic>
      <p:pic>
        <p:nvPicPr>
          <p:cNvPr id="12" name="Content Placeholder 4"/>
          <p:cNvPicPr>
            <a:picLocks noChangeAspect="1"/>
          </p:cNvPicPr>
          <p:nvPr/>
        </p:nvPicPr>
        <p:blipFill>
          <a:blip r:embed="rId3"/>
          <a:stretch>
            <a:fillRect/>
          </a:stretch>
        </p:blipFill>
        <p:spPr>
          <a:xfrm>
            <a:off x="3020260" y="2286599"/>
            <a:ext cx="1570892" cy="58122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4543" y="0"/>
            <a:ext cx="3453243" cy="4967654"/>
          </a:xfrm>
          <a:prstGeom prst="rect">
            <a:avLst/>
          </a:prstGeom>
        </p:spPr>
      </p:pic>
      <p:pic>
        <p:nvPicPr>
          <p:cNvPr id="18" name="Picture 17"/>
          <p:cNvPicPr>
            <a:picLocks noChangeAspect="1"/>
          </p:cNvPicPr>
          <p:nvPr/>
        </p:nvPicPr>
        <p:blipFill>
          <a:blip r:embed="rId5"/>
          <a:stretch>
            <a:fillRect/>
          </a:stretch>
        </p:blipFill>
        <p:spPr>
          <a:xfrm>
            <a:off x="7062596" y="3673830"/>
            <a:ext cx="1668682" cy="319396"/>
          </a:xfrm>
          <a:prstGeom prst="rect">
            <a:avLst/>
          </a:prstGeom>
        </p:spPr>
      </p:pic>
      <p:sp>
        <p:nvSpPr>
          <p:cNvPr id="19"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solidFill>
                  <a:srgbClr val="0A4D59"/>
                </a:solidFill>
              </a:rPr>
              <a:t>Design Principle #5:  Make it easy to navigate</a:t>
            </a:r>
          </a:p>
          <a:p>
            <a:pPr marL="0" lvl="1" indent="0">
              <a:lnSpc>
                <a:spcPct val="100000"/>
              </a:lnSpc>
              <a:spcBef>
                <a:spcPts val="600"/>
              </a:spcBef>
              <a:spcAft>
                <a:spcPts val="0"/>
              </a:spcAft>
              <a:buFont typeface="Arial"/>
              <a:buNone/>
            </a:pPr>
            <a:endParaRPr lang="en-US" sz="1000">
              <a:solidFill>
                <a:srgbClr val="0A4D59"/>
              </a:solidFill>
            </a:endParaRPr>
          </a:p>
        </p:txBody>
      </p:sp>
      <p:pic>
        <p:nvPicPr>
          <p:cNvPr id="20" name="Picture 19"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2640974" flipV="1">
            <a:off x="1781762" y="794318"/>
            <a:ext cx="613662" cy="387793"/>
          </a:xfrm>
          <a:prstGeom prst="rect">
            <a:avLst/>
          </a:prstGeom>
          <a:scene3d>
            <a:camera prst="orthographicFront">
              <a:rot lat="0" lon="0" rev="1500000"/>
            </a:camera>
            <a:lightRig rig="threePt" dir="t"/>
          </a:scene3d>
        </p:spPr>
      </p:pic>
      <p:sp>
        <p:nvSpPr>
          <p:cNvPr id="21" name="Content Placeholder 2"/>
          <p:cNvSpPr txBox="1">
            <a:spLocks/>
          </p:cNvSpPr>
          <p:nvPr/>
        </p:nvSpPr>
        <p:spPr>
          <a:xfrm>
            <a:off x="2322778" y="790406"/>
            <a:ext cx="1394964" cy="677447"/>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Simple top-level navigation makes it easy to browse without fear of getting lost</a:t>
            </a:r>
          </a:p>
          <a:p>
            <a:pPr marL="0" lvl="1" indent="0">
              <a:lnSpc>
                <a:spcPct val="100000"/>
              </a:lnSpc>
              <a:spcBef>
                <a:spcPts val="600"/>
              </a:spcBef>
              <a:spcAft>
                <a:spcPts val="0"/>
              </a:spcAft>
              <a:buFont typeface="Arial"/>
              <a:buNone/>
            </a:pPr>
            <a:endParaRPr lang="en-US" sz="1400"/>
          </a:p>
        </p:txBody>
      </p:sp>
      <p:pic>
        <p:nvPicPr>
          <p:cNvPr id="22" name="Picture 21"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3233770" flipV="1">
            <a:off x="6674425" y="1383598"/>
            <a:ext cx="613662" cy="387793"/>
          </a:xfrm>
          <a:prstGeom prst="rect">
            <a:avLst/>
          </a:prstGeom>
          <a:scene3d>
            <a:camera prst="orthographicFront">
              <a:rot lat="0" lon="0" rev="1500000"/>
            </a:camera>
            <a:lightRig rig="threePt" dir="t"/>
          </a:scene3d>
        </p:spPr>
      </p:pic>
      <p:sp>
        <p:nvSpPr>
          <p:cNvPr id="23" name="Content Placeholder 2"/>
          <p:cNvSpPr txBox="1">
            <a:spLocks/>
          </p:cNvSpPr>
          <p:nvPr/>
        </p:nvSpPr>
        <p:spPr>
          <a:xfrm>
            <a:off x="7215441" y="1379687"/>
            <a:ext cx="1394964" cy="54463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Friendly tabs/menu allow user to navigate between sections</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425456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998959" y="219962"/>
            <a:ext cx="6783837" cy="4447516"/>
          </a:xfrm>
          <a:prstGeom prst="rect">
            <a:avLst/>
          </a:prstGeom>
        </p:spPr>
      </p:pic>
      <p:pic>
        <p:nvPicPr>
          <p:cNvPr id="6" name="Picture 5"/>
          <p:cNvPicPr>
            <a:picLocks noChangeAspect="1"/>
          </p:cNvPicPr>
          <p:nvPr/>
        </p:nvPicPr>
        <p:blipFill>
          <a:blip r:embed="rId3"/>
          <a:stretch>
            <a:fillRect/>
          </a:stretch>
        </p:blipFill>
        <p:spPr>
          <a:xfrm>
            <a:off x="362659" y="3753723"/>
            <a:ext cx="1412559" cy="1059420"/>
          </a:xfrm>
          <a:prstGeom prst="rect">
            <a:avLst/>
          </a:prstGeom>
        </p:spPr>
      </p:pic>
      <p:pic>
        <p:nvPicPr>
          <p:cNvPr id="2" name="Picture 1"/>
          <p:cNvPicPr>
            <a:picLocks noChangeAspect="1"/>
          </p:cNvPicPr>
          <p:nvPr/>
        </p:nvPicPr>
        <p:blipFill>
          <a:blip r:embed="rId4"/>
          <a:stretch>
            <a:fillRect/>
          </a:stretch>
        </p:blipFill>
        <p:spPr>
          <a:xfrm>
            <a:off x="577366" y="369252"/>
            <a:ext cx="659524" cy="635823"/>
          </a:xfrm>
          <a:prstGeom prst="rect">
            <a:avLst/>
          </a:prstGeom>
        </p:spPr>
      </p:pic>
      <p:sp>
        <p:nvSpPr>
          <p:cNvPr id="8"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#5:  Make it easy to navigate</a:t>
            </a:r>
          </a:p>
          <a:p>
            <a:pPr marL="0" lvl="1" indent="0">
              <a:lnSpc>
                <a:spcPct val="100000"/>
              </a:lnSpc>
              <a:spcBef>
                <a:spcPts val="600"/>
              </a:spcBef>
              <a:spcAft>
                <a:spcPts val="0"/>
              </a:spcAft>
              <a:buFont typeface="Arial"/>
              <a:buNone/>
            </a:pPr>
            <a:endParaRPr lang="en-US" sz="1000"/>
          </a:p>
        </p:txBody>
      </p:sp>
      <p:pic>
        <p:nvPicPr>
          <p:cNvPr id="9" name="Picture 8"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060894">
            <a:off x="1151980" y="1846903"/>
            <a:ext cx="303281" cy="383032"/>
          </a:xfrm>
          <a:prstGeom prst="rect">
            <a:avLst/>
          </a:prstGeom>
          <a:scene3d>
            <a:camera prst="orthographicFront">
              <a:rot lat="0" lon="0" rev="1500000"/>
            </a:camera>
            <a:lightRig rig="threePt" dir="t"/>
          </a:scene3d>
        </p:spPr>
      </p:pic>
      <p:sp>
        <p:nvSpPr>
          <p:cNvPr id="10" name="Content Placeholder 2"/>
          <p:cNvSpPr txBox="1">
            <a:spLocks/>
          </p:cNvSpPr>
          <p:nvPr/>
        </p:nvSpPr>
        <p:spPr>
          <a:xfrm>
            <a:off x="577366" y="2122712"/>
            <a:ext cx="1197852" cy="22946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Navigation overload</a:t>
            </a:r>
          </a:p>
          <a:p>
            <a:pPr marL="0" lvl="1" indent="0">
              <a:lnSpc>
                <a:spcPct val="100000"/>
              </a:lnSpc>
              <a:spcBef>
                <a:spcPts val="600"/>
              </a:spcBef>
              <a:spcAft>
                <a:spcPts val="0"/>
              </a:spcAft>
              <a:buFont typeface="Arial"/>
              <a:buNone/>
            </a:pPr>
            <a:endParaRPr lang="en-US" sz="1400"/>
          </a:p>
        </p:txBody>
      </p:sp>
      <p:pic>
        <p:nvPicPr>
          <p:cNvPr id="11" name="Picture 10"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3297700" flipV="1">
            <a:off x="7141317" y="428810"/>
            <a:ext cx="303281" cy="326107"/>
          </a:xfrm>
          <a:prstGeom prst="rect">
            <a:avLst/>
          </a:prstGeom>
          <a:scene3d>
            <a:camera prst="orthographicFront">
              <a:rot lat="0" lon="0" rev="1500000"/>
            </a:camera>
            <a:lightRig rig="threePt" dir="t"/>
          </a:scene3d>
        </p:spPr>
      </p:pic>
      <p:sp>
        <p:nvSpPr>
          <p:cNvPr id="12" name="Content Placeholder 2"/>
          <p:cNvSpPr txBox="1">
            <a:spLocks/>
          </p:cNvSpPr>
          <p:nvPr/>
        </p:nvSpPr>
        <p:spPr>
          <a:xfrm>
            <a:off x="7292958" y="658046"/>
            <a:ext cx="1411690" cy="527065"/>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Unlimited number of open windows can become unwieldy</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209981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33785"/>
          <a:stretch/>
        </p:blipFill>
        <p:spPr>
          <a:xfrm>
            <a:off x="2647255" y="958063"/>
            <a:ext cx="1322376" cy="3651250"/>
          </a:xfrm>
          <a:prstGeom prst="rect">
            <a:avLst/>
          </a:prstGeom>
          <a:ln>
            <a:solidFill>
              <a:srgbClr val="0070C0"/>
            </a:solidFill>
          </a:ln>
        </p:spPr>
      </p:pic>
      <p:pic>
        <p:nvPicPr>
          <p:cNvPr id="5" name="Picture 4"/>
          <p:cNvPicPr>
            <a:picLocks noChangeAspect="1"/>
          </p:cNvPicPr>
          <p:nvPr/>
        </p:nvPicPr>
        <p:blipFill>
          <a:blip r:embed="rId4"/>
          <a:stretch>
            <a:fillRect/>
          </a:stretch>
        </p:blipFill>
        <p:spPr>
          <a:xfrm>
            <a:off x="266700" y="958063"/>
            <a:ext cx="1964771" cy="3738737"/>
          </a:xfrm>
          <a:prstGeom prst="rect">
            <a:avLst/>
          </a:prstGeom>
          <a:ln>
            <a:solidFill>
              <a:srgbClr val="0070C0"/>
            </a:solidFill>
          </a:ln>
        </p:spPr>
      </p:pic>
      <p:cxnSp>
        <p:nvCxnSpPr>
          <p:cNvPr id="7" name="Straight Arrow Connector 6"/>
          <p:cNvCxnSpPr/>
          <p:nvPr/>
        </p:nvCxnSpPr>
        <p:spPr>
          <a:xfrm>
            <a:off x="476667" y="1070347"/>
            <a:ext cx="2116017"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5"/>
          <a:stretch>
            <a:fillRect/>
          </a:stretch>
        </p:blipFill>
        <p:spPr>
          <a:xfrm>
            <a:off x="4234990" y="958063"/>
            <a:ext cx="1322263" cy="3651250"/>
          </a:xfrm>
          <a:prstGeom prst="rect">
            <a:avLst/>
          </a:prstGeom>
          <a:ln>
            <a:solidFill>
              <a:srgbClr val="0070C0"/>
            </a:solidFill>
          </a:ln>
        </p:spPr>
      </p:pic>
      <p:pic>
        <p:nvPicPr>
          <p:cNvPr id="13" name="Picture 12"/>
          <p:cNvPicPr>
            <a:picLocks noChangeAspect="1"/>
          </p:cNvPicPr>
          <p:nvPr/>
        </p:nvPicPr>
        <p:blipFill>
          <a:blip r:embed="rId6"/>
          <a:stretch>
            <a:fillRect/>
          </a:stretch>
        </p:blipFill>
        <p:spPr>
          <a:xfrm>
            <a:off x="5822612" y="958063"/>
            <a:ext cx="1294702" cy="3605248"/>
          </a:xfrm>
          <a:prstGeom prst="rect">
            <a:avLst/>
          </a:prstGeom>
          <a:ln>
            <a:solidFill>
              <a:srgbClr val="0070C0"/>
            </a:solidFill>
          </a:ln>
        </p:spPr>
      </p:pic>
      <p:sp>
        <p:nvSpPr>
          <p:cNvPr id="14" name="Rectangle 13"/>
          <p:cNvSpPr/>
          <p:nvPr/>
        </p:nvSpPr>
        <p:spPr>
          <a:xfrm>
            <a:off x="2647254" y="2912870"/>
            <a:ext cx="1268030" cy="17814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java </a:t>
            </a:r>
            <a:r>
              <a:rPr lang="en-US" sz="750" kern="0" err="1">
                <a:solidFill>
                  <a:srgbClr val="C00000"/>
                </a:solidFill>
                <a:latin typeface="Calibri"/>
                <a:cs typeface="Arial Unicode MS" pitchFamily="34" charset="-128"/>
              </a:rPr>
              <a:t>vm</a:t>
            </a:r>
            <a:endParaRPr lang="en-US" sz="750" kern="0">
              <a:solidFill>
                <a:srgbClr val="C00000"/>
              </a:solidFill>
              <a:latin typeface="Calibri"/>
              <a:cs typeface="Arial Unicode MS" pitchFamily="34" charset="-128"/>
            </a:endParaRPr>
          </a:p>
        </p:txBody>
      </p:sp>
      <p:sp>
        <p:nvSpPr>
          <p:cNvPr id="15" name="TextBox 14"/>
          <p:cNvSpPr txBox="1"/>
          <p:nvPr/>
        </p:nvSpPr>
        <p:spPr>
          <a:xfrm>
            <a:off x="7123743" y="971610"/>
            <a:ext cx="1898876" cy="3637703"/>
          </a:xfrm>
          <a:prstGeom prst="rect">
            <a:avLst/>
          </a:prstGeom>
          <a:noFill/>
        </p:spPr>
        <p:txBody>
          <a:bodyPr vert="horz" wrap="square" tIns="76200" bIns="76200" rtlCol="0" anchor="t" anchorCtr="0">
            <a:noAutofit/>
          </a:bodyPr>
          <a:lstStyle/>
          <a:p>
            <a:pPr marL="120650" indent="-120650">
              <a:spcBef>
                <a:spcPts val="1200"/>
              </a:spcBef>
              <a:buFont typeface="Arial" charset="0"/>
              <a:buChar char="•"/>
            </a:pPr>
            <a:r>
              <a:rPr lang="en-US" sz="1167"/>
              <a:t>The terminology is often abstract.</a:t>
            </a:r>
          </a:p>
          <a:p>
            <a:pPr marL="120650" indent="-120650">
              <a:spcBef>
                <a:spcPts val="1200"/>
              </a:spcBef>
              <a:buFont typeface="Arial" charset="0"/>
              <a:buChar char="•"/>
            </a:pPr>
            <a:r>
              <a:rPr lang="en-US" sz="1167"/>
              <a:t>Where are things? For example, I want a Apache Tomcat server, use PHP, and use </a:t>
            </a:r>
            <a:r>
              <a:rPr lang="en-US" sz="1167" err="1"/>
              <a:t>mySQL</a:t>
            </a:r>
            <a:r>
              <a:rPr lang="en-US" sz="1167"/>
              <a:t>. They are in there somewhere. </a:t>
            </a:r>
          </a:p>
          <a:p>
            <a:pPr marL="120650" indent="-120650">
              <a:spcBef>
                <a:spcPts val="1200"/>
              </a:spcBef>
              <a:buFont typeface="Arial" charset="0"/>
              <a:buChar char="•"/>
            </a:pPr>
            <a:r>
              <a:rPr lang="en-US" sz="1167"/>
              <a:t>The hierarchy and ranking is questionable. I’d put SQL first in storage rather than the sexy but less used </a:t>
            </a:r>
            <a:r>
              <a:rPr lang="en-US" sz="1167" err="1"/>
              <a:t>BigTable</a:t>
            </a:r>
            <a:r>
              <a:rPr lang="en-US" sz="1167"/>
              <a:t>. </a:t>
            </a:r>
            <a:br>
              <a:rPr lang="en-US" sz="1167"/>
            </a:br>
            <a:endParaRPr lang="en-US" sz="1167"/>
          </a:p>
        </p:txBody>
      </p:sp>
      <p:sp>
        <p:nvSpPr>
          <p:cNvPr id="16" name="Rectangle 15"/>
          <p:cNvSpPr/>
          <p:nvPr/>
        </p:nvSpPr>
        <p:spPr>
          <a:xfrm>
            <a:off x="2647254" y="3110641"/>
            <a:ext cx="1268030" cy="17814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a </a:t>
            </a:r>
            <a:r>
              <a:rPr lang="en-US" sz="750" kern="0" err="1">
                <a:solidFill>
                  <a:srgbClr val="C00000"/>
                </a:solidFill>
                <a:latin typeface="Calibri"/>
                <a:cs typeface="Arial Unicode MS" pitchFamily="34" charset="-128"/>
              </a:rPr>
              <a:t>linux</a:t>
            </a:r>
            <a:r>
              <a:rPr lang="en-US" sz="750" kern="0">
                <a:solidFill>
                  <a:srgbClr val="C00000"/>
                </a:solidFill>
                <a:latin typeface="Calibri"/>
                <a:cs typeface="Arial Unicode MS" pitchFamily="34" charset="-128"/>
              </a:rPr>
              <a:t> box</a:t>
            </a:r>
          </a:p>
        </p:txBody>
      </p:sp>
      <p:sp>
        <p:nvSpPr>
          <p:cNvPr id="17" name="Rectangle 16"/>
          <p:cNvSpPr/>
          <p:nvPr/>
        </p:nvSpPr>
        <p:spPr>
          <a:xfrm>
            <a:off x="2647254" y="3942442"/>
            <a:ext cx="1268030" cy="17814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databases</a:t>
            </a:r>
          </a:p>
        </p:txBody>
      </p:sp>
      <p:sp>
        <p:nvSpPr>
          <p:cNvPr id="18" name="Rectangle 17"/>
          <p:cNvSpPr/>
          <p:nvPr/>
        </p:nvSpPr>
        <p:spPr>
          <a:xfrm>
            <a:off x="4229422" y="2877969"/>
            <a:ext cx="1238947" cy="98885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monitoring </a:t>
            </a:r>
          </a:p>
          <a:p>
            <a:pPr algn="r" defTabSz="761970">
              <a:lnSpc>
                <a:spcPts val="1433"/>
              </a:lnSpc>
              <a:buClr>
                <a:srgbClr val="FFFFFF"/>
              </a:buClr>
            </a:pPr>
            <a:r>
              <a:rPr lang="en-US" sz="750" kern="0">
                <a:solidFill>
                  <a:srgbClr val="C00000"/>
                </a:solidFill>
                <a:latin typeface="Calibri"/>
                <a:cs typeface="Arial Unicode MS" pitchFamily="34" charset="-128"/>
              </a:rPr>
              <a:t>performance</a:t>
            </a:r>
          </a:p>
        </p:txBody>
      </p:sp>
      <p:sp>
        <p:nvSpPr>
          <p:cNvPr id="19" name="Rectangle 18"/>
          <p:cNvSpPr/>
          <p:nvPr/>
        </p:nvSpPr>
        <p:spPr>
          <a:xfrm>
            <a:off x="5822612" y="2327288"/>
            <a:ext cx="1072473" cy="585581"/>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a:t>
            </a:r>
            <a:r>
              <a:rPr lang="en-US" sz="750" kern="0" err="1">
                <a:solidFill>
                  <a:srgbClr val="C00000"/>
                </a:solidFill>
                <a:latin typeface="Calibri"/>
                <a:cs typeface="Arial Unicode MS" pitchFamily="34" charset="-128"/>
              </a:rPr>
              <a:t>AppDev</a:t>
            </a:r>
            <a:r>
              <a:rPr lang="en-US" sz="750" kern="0">
                <a:solidFill>
                  <a:srgbClr val="C00000"/>
                </a:solidFill>
                <a:latin typeface="Calibri"/>
                <a:cs typeface="Arial Unicode MS" pitchFamily="34" charset="-128"/>
              </a:rPr>
              <a:t> </a:t>
            </a:r>
          </a:p>
          <a:p>
            <a:pPr algn="r" defTabSz="761970">
              <a:lnSpc>
                <a:spcPts val="1433"/>
              </a:lnSpc>
              <a:buClr>
                <a:srgbClr val="FFFFFF"/>
              </a:buClr>
            </a:pPr>
            <a:r>
              <a:rPr lang="en-US" sz="750" kern="0">
                <a:solidFill>
                  <a:srgbClr val="C00000"/>
                </a:solidFill>
                <a:latin typeface="Calibri"/>
                <a:cs typeface="Arial Unicode MS" pitchFamily="34" charset="-128"/>
              </a:rPr>
              <a:t>~ DevOps</a:t>
            </a:r>
          </a:p>
        </p:txBody>
      </p:sp>
      <p:sp>
        <p:nvSpPr>
          <p:cNvPr id="20" name="Rectangle 19"/>
          <p:cNvSpPr/>
          <p:nvPr/>
        </p:nvSpPr>
        <p:spPr>
          <a:xfrm>
            <a:off x="5829041" y="2924504"/>
            <a:ext cx="1072473" cy="17814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APIs</a:t>
            </a:r>
          </a:p>
        </p:txBody>
      </p:sp>
      <p:sp>
        <p:nvSpPr>
          <p:cNvPr id="21" name="Rectangle 20"/>
          <p:cNvSpPr/>
          <p:nvPr/>
        </p:nvSpPr>
        <p:spPr>
          <a:xfrm>
            <a:off x="5829041" y="3221161"/>
            <a:ext cx="1072473" cy="1353785"/>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 Analytics</a:t>
            </a:r>
          </a:p>
          <a:p>
            <a:pPr algn="r" defTabSz="761970">
              <a:lnSpc>
                <a:spcPts val="1433"/>
              </a:lnSpc>
              <a:buClr>
                <a:srgbClr val="FFFFFF"/>
              </a:buClr>
            </a:pPr>
            <a:r>
              <a:rPr lang="en-US" sz="750" kern="0">
                <a:solidFill>
                  <a:srgbClr val="C00000"/>
                </a:solidFill>
                <a:latin typeface="Calibri"/>
                <a:cs typeface="Arial Unicode MS" pitchFamily="34" charset="-128"/>
              </a:rPr>
              <a:t>~ Reporting</a:t>
            </a:r>
          </a:p>
        </p:txBody>
      </p:sp>
      <p:pic>
        <p:nvPicPr>
          <p:cNvPr id="22" name="Picture 21"/>
          <p:cNvPicPr>
            <a:picLocks noChangeAspect="1"/>
          </p:cNvPicPr>
          <p:nvPr/>
        </p:nvPicPr>
        <p:blipFill>
          <a:blip r:embed="rId7"/>
          <a:stretch>
            <a:fillRect/>
          </a:stretch>
        </p:blipFill>
        <p:spPr>
          <a:xfrm>
            <a:off x="7640230" y="170208"/>
            <a:ext cx="1275170" cy="787855"/>
          </a:xfrm>
          <a:prstGeom prst="rect">
            <a:avLst/>
          </a:prstGeom>
        </p:spPr>
      </p:pic>
      <p:pic>
        <p:nvPicPr>
          <p:cNvPr id="23" name="Picture 22" descr="Arrow_1_0003_black_right-down-.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0955296" flipH="1">
            <a:off x="304422" y="566027"/>
            <a:ext cx="622013" cy="383032"/>
          </a:xfrm>
          <a:prstGeom prst="rect">
            <a:avLst/>
          </a:prstGeom>
          <a:scene3d>
            <a:camera prst="orthographicFront">
              <a:rot lat="0" lon="0" rev="1500000"/>
            </a:camera>
            <a:lightRig rig="threePt" dir="t"/>
          </a:scene3d>
        </p:spPr>
      </p:pic>
      <p:sp>
        <p:nvSpPr>
          <p:cNvPr id="24" name="Content Placeholder 2"/>
          <p:cNvSpPr txBox="1">
            <a:spLocks/>
          </p:cNvSpPr>
          <p:nvPr/>
        </p:nvSpPr>
        <p:spPr>
          <a:xfrm>
            <a:off x="933041" y="175593"/>
            <a:ext cx="1567397" cy="68650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Navigation is hidden into a hamburger menu. This may work well for a mobile site but not so great to hide it. </a:t>
            </a:r>
          </a:p>
          <a:p>
            <a:pPr marL="0" lvl="1" indent="0">
              <a:lnSpc>
                <a:spcPct val="100000"/>
              </a:lnSpc>
              <a:spcBef>
                <a:spcPts val="600"/>
              </a:spcBef>
              <a:spcAft>
                <a:spcPts val="0"/>
              </a:spcAft>
              <a:buFont typeface="Arial"/>
              <a:buNone/>
            </a:pPr>
            <a:endParaRPr lang="en-US" sz="900"/>
          </a:p>
          <a:p>
            <a:pPr marL="0" lvl="1" indent="0">
              <a:lnSpc>
                <a:spcPct val="100000"/>
              </a:lnSpc>
              <a:spcBef>
                <a:spcPts val="600"/>
              </a:spcBef>
              <a:spcAft>
                <a:spcPts val="0"/>
              </a:spcAft>
              <a:buFont typeface="Arial"/>
              <a:buNone/>
            </a:pPr>
            <a:endParaRPr lang="en-US" sz="1400"/>
          </a:p>
        </p:txBody>
      </p:sp>
      <p:pic>
        <p:nvPicPr>
          <p:cNvPr id="25" name="Picture 24"/>
          <p:cNvPicPr>
            <a:picLocks noChangeAspect="1"/>
          </p:cNvPicPr>
          <p:nvPr/>
        </p:nvPicPr>
        <p:blipFill>
          <a:blip r:embed="rId9"/>
          <a:stretch>
            <a:fillRect/>
          </a:stretch>
        </p:blipFill>
        <p:spPr>
          <a:xfrm>
            <a:off x="7208667" y="354851"/>
            <a:ext cx="340211" cy="327985"/>
          </a:xfrm>
          <a:prstGeom prst="rect">
            <a:avLst/>
          </a:prstGeom>
        </p:spPr>
      </p:pic>
      <p:sp>
        <p:nvSpPr>
          <p:cNvPr id="26"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#5:  Make it easy to navigate</a:t>
            </a:r>
          </a:p>
          <a:p>
            <a:pPr marL="0" lvl="1" indent="0">
              <a:lnSpc>
                <a:spcPct val="100000"/>
              </a:lnSpc>
              <a:spcBef>
                <a:spcPts val="600"/>
              </a:spcBef>
              <a:spcAft>
                <a:spcPts val="0"/>
              </a:spcAft>
              <a:buFont typeface="Arial"/>
              <a:buNone/>
            </a:pPr>
            <a:endParaRPr lang="en-US" sz="1000"/>
          </a:p>
        </p:txBody>
      </p:sp>
    </p:spTree>
    <p:extLst>
      <p:ext uri="{BB962C8B-B14F-4D97-AF65-F5344CB8AC3E}">
        <p14:creationId xmlns:p14="http://schemas.microsoft.com/office/powerpoint/2010/main" val="360506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6. Apply Effective Visual Design</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Graphics and styling can affect perceived value</a:t>
            </a:r>
          </a:p>
        </p:txBody>
      </p:sp>
    </p:spTree>
    <p:extLst>
      <p:ext uri="{BB962C8B-B14F-4D97-AF65-F5344CB8AC3E}">
        <p14:creationId xmlns:p14="http://schemas.microsoft.com/office/powerpoint/2010/main" val="191621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827052" y="374355"/>
            <a:ext cx="944777" cy="355078"/>
          </a:xfrm>
          <a:prstGeom prst="rect">
            <a:avLst/>
          </a:prstGeom>
        </p:spPr>
      </p:pic>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#6:  Apply Effective Visual Design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6563" y="988400"/>
            <a:ext cx="3971372" cy="332632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74" y="1105043"/>
            <a:ext cx="4511036" cy="2871659"/>
          </a:xfrm>
          <a:prstGeom prst="rect">
            <a:avLst/>
          </a:prstGeom>
        </p:spPr>
      </p:pic>
      <p:pic>
        <p:nvPicPr>
          <p:cNvPr id="7" name="Picture 6"/>
          <p:cNvPicPr>
            <a:picLocks noChangeAspect="1"/>
          </p:cNvPicPr>
          <p:nvPr/>
        </p:nvPicPr>
        <p:blipFill>
          <a:blip r:embed="rId6"/>
          <a:stretch>
            <a:fillRect/>
          </a:stretch>
        </p:blipFill>
        <p:spPr>
          <a:xfrm>
            <a:off x="152374" y="602310"/>
            <a:ext cx="1340447" cy="256570"/>
          </a:xfrm>
          <a:prstGeom prst="rect">
            <a:avLst/>
          </a:prstGeom>
        </p:spPr>
      </p:pic>
      <p:pic>
        <p:nvPicPr>
          <p:cNvPr id="17" name="Picture 16"/>
          <p:cNvPicPr>
            <a:picLocks noChangeAspect="1"/>
          </p:cNvPicPr>
          <p:nvPr/>
        </p:nvPicPr>
        <p:blipFill>
          <a:blip r:embed="rId7"/>
          <a:stretch>
            <a:fillRect/>
          </a:stretch>
        </p:blipFill>
        <p:spPr>
          <a:xfrm>
            <a:off x="4998622" y="401448"/>
            <a:ext cx="340211" cy="327985"/>
          </a:xfrm>
          <a:prstGeom prst="rect">
            <a:avLst/>
          </a:prstGeom>
        </p:spPr>
      </p:pic>
      <p:pic>
        <p:nvPicPr>
          <p:cNvPr id="20" name="Picture 19" descr="Arrow_1_0003_black_right-down-.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385902" flipH="1">
            <a:off x="7022767" y="571735"/>
            <a:ext cx="622013" cy="383032"/>
          </a:xfrm>
          <a:prstGeom prst="rect">
            <a:avLst/>
          </a:prstGeom>
          <a:scene3d>
            <a:camera prst="orthographicFront">
              <a:rot lat="0" lon="0" rev="1500000"/>
            </a:camera>
            <a:lightRig rig="threePt" dir="t"/>
          </a:scene3d>
        </p:spPr>
      </p:pic>
      <p:sp>
        <p:nvSpPr>
          <p:cNvPr id="21" name="Content Placeholder 2"/>
          <p:cNvSpPr txBox="1">
            <a:spLocks/>
          </p:cNvSpPr>
          <p:nvPr/>
        </p:nvSpPr>
        <p:spPr>
          <a:xfrm>
            <a:off x="7600259" y="535533"/>
            <a:ext cx="988127" cy="80307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Lack of white space or visual hierarchy can make a page seem ”busy”</a:t>
            </a:r>
          </a:p>
          <a:p>
            <a:pPr marL="0" lvl="1" indent="0">
              <a:lnSpc>
                <a:spcPct val="100000"/>
              </a:lnSpc>
              <a:spcBef>
                <a:spcPts val="600"/>
              </a:spcBef>
              <a:spcAft>
                <a:spcPts val="0"/>
              </a:spcAft>
              <a:buFont typeface="Arial"/>
              <a:buNone/>
            </a:pPr>
            <a:endParaRPr lang="en-US" sz="1400"/>
          </a:p>
        </p:txBody>
      </p:sp>
      <p:pic>
        <p:nvPicPr>
          <p:cNvPr id="22" name="Picture 21" descr="Arrow_1_0003_black_right-down-.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1719312" flipH="1" flipV="1">
            <a:off x="1510539" y="3192024"/>
            <a:ext cx="622013" cy="351294"/>
          </a:xfrm>
          <a:prstGeom prst="rect">
            <a:avLst/>
          </a:prstGeom>
          <a:scene3d>
            <a:camera prst="orthographicFront">
              <a:rot lat="0" lon="0" rev="1500000"/>
            </a:camera>
            <a:lightRig rig="threePt" dir="t"/>
          </a:scene3d>
        </p:spPr>
      </p:pic>
      <p:sp>
        <p:nvSpPr>
          <p:cNvPr id="23" name="Content Placeholder 2"/>
          <p:cNvSpPr txBox="1">
            <a:spLocks/>
          </p:cNvSpPr>
          <p:nvPr/>
        </p:nvSpPr>
        <p:spPr>
          <a:xfrm>
            <a:off x="2089809" y="3212745"/>
            <a:ext cx="1451636" cy="538984"/>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Proper use of white space and clean graphics makes this feel easy to use</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48537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#6:  Apply Effective Visual Design</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a:off x="424159" y="326929"/>
            <a:ext cx="6783837" cy="4192941"/>
          </a:xfrm>
          <a:prstGeom prst="rect">
            <a:avLst/>
          </a:prstGeom>
        </p:spPr>
      </p:pic>
      <p:pic>
        <p:nvPicPr>
          <p:cNvPr id="11" name="Picture 10"/>
          <p:cNvPicPr>
            <a:picLocks noChangeAspect="1"/>
          </p:cNvPicPr>
          <p:nvPr/>
        </p:nvPicPr>
        <p:blipFill>
          <a:blip r:embed="rId4"/>
          <a:stretch>
            <a:fillRect/>
          </a:stretch>
        </p:blipFill>
        <p:spPr>
          <a:xfrm>
            <a:off x="7363806" y="116273"/>
            <a:ext cx="1412559" cy="1059420"/>
          </a:xfrm>
          <a:prstGeom prst="rect">
            <a:avLst/>
          </a:prstGeom>
        </p:spPr>
      </p:pic>
      <p:sp>
        <p:nvSpPr>
          <p:cNvPr id="7" name="Content Placeholder 2"/>
          <p:cNvSpPr txBox="1">
            <a:spLocks/>
          </p:cNvSpPr>
          <p:nvPr/>
        </p:nvSpPr>
        <p:spPr>
          <a:xfrm>
            <a:off x="7363806" y="1145563"/>
            <a:ext cx="1582230"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Microsoft Azure uses strong visual design to create a professional-looking workspace.</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388637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7. Maintain a consistent experience</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Users should not have to re-learn a UI when navigating different areas of your website</a:t>
            </a:r>
          </a:p>
        </p:txBody>
      </p:sp>
    </p:spTree>
    <p:extLst>
      <p:ext uri="{BB962C8B-B14F-4D97-AF65-F5344CB8AC3E}">
        <p14:creationId xmlns:p14="http://schemas.microsoft.com/office/powerpoint/2010/main" val="274645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28547" y="4813143"/>
            <a:ext cx="2335561" cy="316006"/>
          </a:xfrm>
          <a:prstGeom prst="rect">
            <a:avLst/>
          </a:prstGeom>
          <a:solidFill>
            <a:schemeClr val="bg1"/>
          </a:solidFill>
          <a:ln w="38100" cap="flat" cmpd="sng" algn="ctr">
            <a:no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sp>
        <p:nvSpPr>
          <p:cNvPr id="17" name="Content Placeholder 2"/>
          <p:cNvSpPr txBox="1">
            <a:spLocks/>
          </p:cNvSpPr>
          <p:nvPr/>
        </p:nvSpPr>
        <p:spPr>
          <a:xfrm>
            <a:off x="2225105" y="208071"/>
            <a:ext cx="5212015" cy="382675"/>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1400">
                <a:solidFill>
                  <a:srgbClr val="19272C"/>
                </a:solidFill>
              </a:rPr>
              <a:t>Depending on where you navigate and what tools you use in AWS, your experience may feel very different.</a:t>
            </a:r>
          </a:p>
        </p:txBody>
      </p:sp>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#7:  Maintain a consistent experience</a:t>
            </a:r>
          </a:p>
          <a:p>
            <a:pPr marL="0" lvl="1" indent="0">
              <a:lnSpc>
                <a:spcPct val="100000"/>
              </a:lnSpc>
              <a:spcBef>
                <a:spcPts val="600"/>
              </a:spcBef>
              <a:spcAft>
                <a:spcPts val="0"/>
              </a:spcAft>
              <a:buFont typeface="Arial"/>
              <a:buNone/>
            </a:pPr>
            <a:endParaRPr lang="en-US" sz="1000"/>
          </a:p>
        </p:txBody>
      </p:sp>
      <p:pic>
        <p:nvPicPr>
          <p:cNvPr id="16" name="Picture 15"/>
          <p:cNvPicPr>
            <a:picLocks noChangeAspect="1"/>
          </p:cNvPicPr>
          <p:nvPr/>
        </p:nvPicPr>
        <p:blipFill>
          <a:blip r:embed="rId3"/>
          <a:stretch>
            <a:fillRect/>
          </a:stretch>
        </p:blipFill>
        <p:spPr>
          <a:xfrm>
            <a:off x="1048886" y="299711"/>
            <a:ext cx="944777" cy="355078"/>
          </a:xfrm>
          <a:prstGeom prst="rect">
            <a:avLst/>
          </a:prstGeom>
        </p:spPr>
      </p:pic>
      <p:pic>
        <p:nvPicPr>
          <p:cNvPr id="18" name="Picture 17"/>
          <p:cNvPicPr>
            <a:picLocks noChangeAspect="1"/>
          </p:cNvPicPr>
          <p:nvPr/>
        </p:nvPicPr>
        <p:blipFill>
          <a:blip r:embed="rId4"/>
          <a:stretch>
            <a:fillRect/>
          </a:stretch>
        </p:blipFill>
        <p:spPr>
          <a:xfrm>
            <a:off x="268302" y="332107"/>
            <a:ext cx="387153" cy="373241"/>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402" y="872551"/>
            <a:ext cx="2635799" cy="2069351"/>
          </a:xfrm>
          <a:prstGeom prst="rect">
            <a:avLst/>
          </a:prstGeom>
          <a:ln>
            <a:solidFill>
              <a:schemeClr val="bg1">
                <a:lumMod val="50000"/>
              </a:schemeClr>
            </a:solidFill>
          </a:ln>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7207" y="880348"/>
            <a:ext cx="2806803" cy="2053758"/>
          </a:xfrm>
          <a:prstGeom prst="rect">
            <a:avLst/>
          </a:prstGeom>
          <a:ln>
            <a:solidFill>
              <a:schemeClr val="bg1">
                <a:lumMod val="50000"/>
              </a:schemeClr>
            </a:solidFill>
          </a:ln>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9402" y="3034059"/>
            <a:ext cx="2728676" cy="1937087"/>
          </a:xfrm>
          <a:prstGeom prst="rect">
            <a:avLst/>
          </a:prstGeom>
          <a:ln>
            <a:solidFill>
              <a:schemeClr val="bg1">
                <a:lumMod val="50000"/>
              </a:schemeClr>
            </a:solidFill>
          </a:ln>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5678" y="894495"/>
            <a:ext cx="2866829" cy="2053759"/>
          </a:xfrm>
          <a:prstGeom prst="rect">
            <a:avLst/>
          </a:prstGeom>
          <a:ln>
            <a:solidFill>
              <a:schemeClr val="bg1">
                <a:lumMod val="50000"/>
              </a:schemeClr>
            </a:solidFill>
          </a:ln>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5678" y="3020889"/>
            <a:ext cx="2960420" cy="1993243"/>
          </a:xfrm>
          <a:prstGeom prst="rect">
            <a:avLst/>
          </a:prstGeom>
          <a:ln>
            <a:solidFill>
              <a:schemeClr val="bg1">
                <a:lumMod val="50000"/>
              </a:schemeClr>
            </a:solidFill>
          </a:ln>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97108" y="3034059"/>
            <a:ext cx="2667000" cy="1919791"/>
          </a:xfrm>
          <a:prstGeom prst="rect">
            <a:avLst/>
          </a:prstGeom>
          <a:ln>
            <a:solidFill>
              <a:schemeClr val="bg1">
                <a:lumMod val="50000"/>
              </a:schemeClr>
            </a:solidFill>
          </a:ln>
        </p:spPr>
      </p:pic>
    </p:spTree>
    <p:extLst>
      <p:ext uri="{BB962C8B-B14F-4D97-AF65-F5344CB8AC3E}">
        <p14:creationId xmlns:p14="http://schemas.microsoft.com/office/powerpoint/2010/main" val="95268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4"/>
          <p:cNvPicPr>
            <a:picLocks noChangeAspect="1"/>
          </p:cNvPicPr>
          <p:nvPr/>
        </p:nvPicPr>
        <p:blipFill>
          <a:blip r:embed="rId3"/>
          <a:stretch>
            <a:fillRect/>
          </a:stretch>
        </p:blipFill>
        <p:spPr>
          <a:xfrm>
            <a:off x="245679" y="72235"/>
            <a:ext cx="1741437" cy="644331"/>
          </a:xfrm>
          <a:prstGeom prst="rect">
            <a:avLst/>
          </a:prstGeom>
        </p:spPr>
      </p:pic>
      <p:sp>
        <p:nvSpPr>
          <p:cNvPr id="11" name="Rectangle 10"/>
          <p:cNvSpPr/>
          <p:nvPr/>
        </p:nvSpPr>
        <p:spPr>
          <a:xfrm>
            <a:off x="152375" y="4799695"/>
            <a:ext cx="8711734" cy="316006"/>
          </a:xfrm>
          <a:prstGeom prst="rect">
            <a:avLst/>
          </a:prstGeom>
          <a:solidFill>
            <a:schemeClr val="bg1"/>
          </a:solidFill>
          <a:ln w="38100" cap="flat" cmpd="sng" algn="ctr">
            <a:no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520" y="689668"/>
            <a:ext cx="2887186" cy="2013901"/>
          </a:xfrm>
          <a:prstGeom prst="rect">
            <a:avLst/>
          </a:prstGeom>
          <a:ln>
            <a:solidFill>
              <a:schemeClr val="bg1">
                <a:lumMod val="65000"/>
              </a:schemeClr>
            </a:solidFill>
          </a:ln>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4012" y="689668"/>
            <a:ext cx="2735108" cy="2013900"/>
          </a:xfrm>
          <a:prstGeom prst="rect">
            <a:avLst/>
          </a:prstGeom>
          <a:ln>
            <a:solidFill>
              <a:schemeClr val="bg1">
                <a:lumMod val="65000"/>
              </a:schemeClr>
            </a:solidFill>
          </a:ln>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56538" y="2776678"/>
            <a:ext cx="2875167" cy="2114225"/>
          </a:xfrm>
          <a:prstGeom prst="rect">
            <a:avLst/>
          </a:prstGeom>
          <a:ln>
            <a:solidFill>
              <a:schemeClr val="bg1">
                <a:lumMod val="65000"/>
              </a:schemeClr>
            </a:solidFill>
          </a:ln>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360" y="689669"/>
            <a:ext cx="2762854" cy="2024671"/>
          </a:xfrm>
          <a:prstGeom prst="rect">
            <a:avLst/>
          </a:prstGeom>
          <a:ln>
            <a:solidFill>
              <a:schemeClr val="bg1">
                <a:lumMod val="65000"/>
              </a:schemeClr>
            </a:solidFill>
          </a:ln>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700" y="2817022"/>
            <a:ext cx="2775514" cy="2036231"/>
          </a:xfrm>
          <a:prstGeom prst="rect">
            <a:avLst/>
          </a:prstGeom>
          <a:ln>
            <a:solidFill>
              <a:schemeClr val="bg1">
                <a:lumMod val="65000"/>
              </a:schemeClr>
            </a:solidFill>
          </a:ln>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9000" y="2788911"/>
            <a:ext cx="2834683" cy="2064342"/>
          </a:xfrm>
          <a:prstGeom prst="rect">
            <a:avLst/>
          </a:prstGeom>
          <a:ln>
            <a:solidFill>
              <a:schemeClr val="bg1">
                <a:lumMod val="65000"/>
              </a:schemeClr>
            </a:solidFill>
          </a:ln>
        </p:spPr>
      </p:pic>
      <p:sp>
        <p:nvSpPr>
          <p:cNvPr id="14" name="Content Placeholder 2"/>
          <p:cNvSpPr txBox="1">
            <a:spLocks/>
          </p:cNvSpPr>
          <p:nvPr/>
        </p:nvSpPr>
        <p:spPr>
          <a:xfrm>
            <a:off x="2203698" y="266885"/>
            <a:ext cx="5212015" cy="382675"/>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1400" err="1">
                <a:solidFill>
                  <a:srgbClr val="19272C"/>
                </a:solidFill>
              </a:rPr>
              <a:t>Bluemix</a:t>
            </a:r>
            <a:r>
              <a:rPr lang="en-US" sz="1400">
                <a:solidFill>
                  <a:srgbClr val="19272C"/>
                </a:solidFill>
              </a:rPr>
              <a:t> does a good job of maintaining a consistent user experience.</a:t>
            </a:r>
          </a:p>
        </p:txBody>
      </p:sp>
    </p:spTree>
    <p:extLst>
      <p:ext uri="{BB962C8B-B14F-4D97-AF65-F5344CB8AC3E}">
        <p14:creationId xmlns:p14="http://schemas.microsoft.com/office/powerpoint/2010/main" val="37252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8. Offer a helping hand</a:t>
            </a:r>
          </a:p>
        </p:txBody>
      </p:sp>
      <p:sp>
        <p:nvSpPr>
          <p:cNvPr id="6" name="Title 1"/>
          <p:cNvSpPr txBox="1">
            <a:spLocks/>
          </p:cNvSpPr>
          <p:nvPr/>
        </p:nvSpPr>
        <p:spPr bwMode="black">
          <a:xfrm>
            <a:off x="438193" y="2414725"/>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Provide just-in-time instructions, tutorials, customer support, and access to training</a:t>
            </a:r>
          </a:p>
        </p:txBody>
      </p:sp>
    </p:spTree>
    <p:extLst>
      <p:ext uri="{BB962C8B-B14F-4D97-AF65-F5344CB8AC3E}">
        <p14:creationId xmlns:p14="http://schemas.microsoft.com/office/powerpoint/2010/main" val="186053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934934" y="6659669"/>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#8:  Offer a helping hand</a:t>
            </a:r>
          </a:p>
          <a:p>
            <a:pPr marL="0" lvl="1" indent="0">
              <a:lnSpc>
                <a:spcPct val="100000"/>
              </a:lnSpc>
              <a:spcBef>
                <a:spcPts val="600"/>
              </a:spcBef>
              <a:spcAft>
                <a:spcPts val="0"/>
              </a:spcAft>
              <a:buFont typeface="Arial"/>
              <a:buNone/>
            </a:pPr>
            <a:endParaRPr lang="en-US" sz="100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854"/>
          <a:stretch/>
        </p:blipFill>
        <p:spPr>
          <a:xfrm>
            <a:off x="4701501" y="249026"/>
            <a:ext cx="4170188" cy="3693053"/>
          </a:xfrm>
          <a:prstGeom prst="rect">
            <a:avLst/>
          </a:prstGeom>
          <a:ln>
            <a:solidFill>
              <a:schemeClr val="bg1">
                <a:lumMod val="50000"/>
              </a:schemeClr>
            </a:solidFill>
          </a:ln>
        </p:spPr>
      </p:pic>
      <p:pic>
        <p:nvPicPr>
          <p:cNvPr id="8" name="Picture 7"/>
          <p:cNvPicPr>
            <a:picLocks noChangeAspect="1"/>
          </p:cNvPicPr>
          <p:nvPr/>
        </p:nvPicPr>
        <p:blipFill>
          <a:blip r:embed="rId3"/>
          <a:stretch>
            <a:fillRect/>
          </a:stretch>
        </p:blipFill>
        <p:spPr>
          <a:xfrm>
            <a:off x="4986274" y="4103291"/>
            <a:ext cx="1046138" cy="39317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440" y="209140"/>
            <a:ext cx="3159197" cy="4577910"/>
          </a:xfrm>
          <a:prstGeom prst="rect">
            <a:avLst/>
          </a:prstGeom>
          <a:ln>
            <a:noFill/>
          </a:ln>
        </p:spPr>
      </p:pic>
      <p:pic>
        <p:nvPicPr>
          <p:cNvPr id="13" name="Picture 12"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6589784" y="1375605"/>
            <a:ext cx="622013" cy="383032"/>
          </a:xfrm>
          <a:prstGeom prst="rect">
            <a:avLst/>
          </a:prstGeom>
          <a:scene3d>
            <a:camera prst="orthographicFront">
              <a:rot lat="0" lon="0" rev="1500000"/>
            </a:camera>
            <a:lightRig rig="threePt" dir="t"/>
          </a:scene3d>
        </p:spPr>
      </p:pic>
      <p:sp>
        <p:nvSpPr>
          <p:cNvPr id="14" name="Content Placeholder 2"/>
          <p:cNvSpPr txBox="1">
            <a:spLocks/>
          </p:cNvSpPr>
          <p:nvPr/>
        </p:nvSpPr>
        <p:spPr>
          <a:xfrm>
            <a:off x="7147127" y="953598"/>
            <a:ext cx="1181085" cy="54350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Amazon provides guidance as selections are made</a:t>
            </a:r>
          </a:p>
          <a:p>
            <a:pPr marL="0" lvl="1" indent="0">
              <a:lnSpc>
                <a:spcPct val="100000"/>
              </a:lnSpc>
              <a:spcBef>
                <a:spcPts val="600"/>
              </a:spcBef>
              <a:spcAft>
                <a:spcPts val="0"/>
              </a:spcAft>
              <a:buFont typeface="Arial"/>
              <a:buNone/>
            </a:pPr>
            <a:endParaRPr lang="en-US" sz="1400"/>
          </a:p>
        </p:txBody>
      </p:sp>
      <p:sp>
        <p:nvSpPr>
          <p:cNvPr id="15" name="Content Placeholder 2"/>
          <p:cNvSpPr txBox="1">
            <a:spLocks/>
          </p:cNvSpPr>
          <p:nvPr/>
        </p:nvSpPr>
        <p:spPr>
          <a:xfrm>
            <a:off x="266700" y="485378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#8:  Offer a helping hand</a:t>
            </a:r>
          </a:p>
          <a:p>
            <a:pPr marL="0" lvl="1" indent="0">
              <a:lnSpc>
                <a:spcPct val="100000"/>
              </a:lnSpc>
              <a:spcBef>
                <a:spcPts val="600"/>
              </a:spcBef>
              <a:spcAft>
                <a:spcPts val="0"/>
              </a:spcAft>
              <a:buFont typeface="Arial"/>
              <a:buNone/>
            </a:pPr>
            <a:endParaRPr lang="en-US" sz="1000"/>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004" y="215780"/>
            <a:ext cx="3263268" cy="4556816"/>
          </a:xfrm>
          <a:prstGeom prst="rect">
            <a:avLst/>
          </a:prstGeom>
          <a:ln>
            <a:noFill/>
          </a:ln>
        </p:spPr>
      </p:pic>
      <p:pic>
        <p:nvPicPr>
          <p:cNvPr id="10" name="Picture 9"/>
          <p:cNvPicPr>
            <a:picLocks noChangeAspect="1"/>
          </p:cNvPicPr>
          <p:nvPr/>
        </p:nvPicPr>
        <p:blipFill>
          <a:blip r:embed="rId7"/>
          <a:stretch>
            <a:fillRect/>
          </a:stretch>
        </p:blipFill>
        <p:spPr>
          <a:xfrm>
            <a:off x="175068" y="3397332"/>
            <a:ext cx="1251689" cy="773347"/>
          </a:xfrm>
          <a:prstGeom prst="rect">
            <a:avLst/>
          </a:prstGeom>
        </p:spPr>
      </p:pic>
      <p:pic>
        <p:nvPicPr>
          <p:cNvPr id="11" name="Picture 10"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3116337" flipH="1">
            <a:off x="799915" y="1492340"/>
            <a:ext cx="622013" cy="383032"/>
          </a:xfrm>
          <a:prstGeom prst="rect">
            <a:avLst/>
          </a:prstGeom>
          <a:scene3d>
            <a:camera prst="orthographicFront">
              <a:rot lat="0" lon="0" rev="1500000"/>
            </a:camera>
            <a:lightRig rig="threePt" dir="t"/>
          </a:scene3d>
        </p:spPr>
      </p:pic>
      <p:sp>
        <p:nvSpPr>
          <p:cNvPr id="12" name="Content Placeholder 2"/>
          <p:cNvSpPr txBox="1">
            <a:spLocks/>
          </p:cNvSpPr>
          <p:nvPr/>
        </p:nvSpPr>
        <p:spPr>
          <a:xfrm>
            <a:off x="254322" y="1002024"/>
            <a:ext cx="988127" cy="531155"/>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Guided tutorials walk a user through a task</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388525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5131209" y="2855586"/>
            <a:ext cx="1382232" cy="519488"/>
          </a:xfrm>
          <a:prstGeom prst="rect">
            <a:avLst/>
          </a:prstGeom>
        </p:spPr>
      </p:pic>
      <p:pic>
        <p:nvPicPr>
          <p:cNvPr id="11" name="Content Placeholder 4"/>
          <p:cNvPicPr>
            <a:picLocks noChangeAspect="1"/>
          </p:cNvPicPr>
          <p:nvPr/>
        </p:nvPicPr>
        <p:blipFill>
          <a:blip r:embed="rId3"/>
          <a:stretch>
            <a:fillRect/>
          </a:stretch>
        </p:blipFill>
        <p:spPr>
          <a:xfrm>
            <a:off x="222742" y="404415"/>
            <a:ext cx="1741437" cy="644331"/>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59485" t="67183"/>
          <a:stretch/>
        </p:blipFill>
        <p:spPr>
          <a:xfrm>
            <a:off x="222741" y="1151755"/>
            <a:ext cx="4436513" cy="2564459"/>
          </a:xfrm>
          <a:prstGeom prst="rect">
            <a:avLst/>
          </a:prstGeom>
          <a:ln>
            <a:solidFill>
              <a:schemeClr val="bg1">
                <a:lumMod val="75000"/>
              </a:schemeClr>
            </a:solidFill>
          </a:ln>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2952" y="228569"/>
            <a:ext cx="3975510" cy="2409123"/>
          </a:xfrm>
          <a:prstGeom prst="rect">
            <a:avLst/>
          </a:prstGeom>
          <a:ln>
            <a:solidFill>
              <a:schemeClr val="bg1">
                <a:lumMod val="75000"/>
              </a:schemeClr>
            </a:solidFill>
          </a:ln>
        </p:spPr>
      </p:pic>
      <p:sp>
        <p:nvSpPr>
          <p:cNvPr id="12"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#8:  Offer a helping hand</a:t>
            </a:r>
          </a:p>
          <a:p>
            <a:pPr marL="0" lvl="1" indent="0">
              <a:lnSpc>
                <a:spcPct val="100000"/>
              </a:lnSpc>
              <a:spcBef>
                <a:spcPts val="600"/>
              </a:spcBef>
              <a:spcAft>
                <a:spcPts val="0"/>
              </a:spcAft>
              <a:buFont typeface="Arial"/>
              <a:buNone/>
            </a:pPr>
            <a:endParaRPr lang="en-US" sz="1000"/>
          </a:p>
        </p:txBody>
      </p:sp>
      <p:pic>
        <p:nvPicPr>
          <p:cNvPr id="14" name="Picture 13"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449268" flipV="1">
            <a:off x="1120318" y="2267196"/>
            <a:ext cx="416957" cy="253259"/>
          </a:xfrm>
          <a:prstGeom prst="rect">
            <a:avLst/>
          </a:prstGeom>
          <a:scene3d>
            <a:camera prst="orthographicFront">
              <a:rot lat="0" lon="0" rev="1500000"/>
            </a:camera>
            <a:lightRig rig="threePt" dir="t"/>
          </a:scene3d>
        </p:spPr>
      </p:pic>
      <p:sp>
        <p:nvSpPr>
          <p:cNvPr id="16" name="Content Placeholder 2"/>
          <p:cNvSpPr txBox="1">
            <a:spLocks/>
          </p:cNvSpPr>
          <p:nvPr/>
        </p:nvSpPr>
        <p:spPr>
          <a:xfrm>
            <a:off x="891959" y="1855594"/>
            <a:ext cx="1627721" cy="3631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Automated messaging offers customer support</a:t>
            </a:r>
          </a:p>
          <a:p>
            <a:pPr marL="0" lvl="1" indent="0">
              <a:lnSpc>
                <a:spcPct val="100000"/>
              </a:lnSpc>
              <a:spcBef>
                <a:spcPts val="600"/>
              </a:spcBef>
              <a:spcAft>
                <a:spcPts val="0"/>
              </a:spcAft>
              <a:buFont typeface="Arial"/>
              <a:buNone/>
            </a:pPr>
            <a:endParaRPr lang="en-US" sz="1400"/>
          </a:p>
        </p:txBody>
      </p:sp>
      <p:pic>
        <p:nvPicPr>
          <p:cNvPr id="18" name="Picture 17"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9653901" flipV="1">
            <a:off x="7497924" y="2733785"/>
            <a:ext cx="533204" cy="323867"/>
          </a:xfrm>
          <a:prstGeom prst="rect">
            <a:avLst/>
          </a:prstGeom>
          <a:scene3d>
            <a:camera prst="orthographicFront">
              <a:rot lat="0" lon="0" rev="1500000"/>
            </a:camera>
            <a:lightRig rig="threePt" dir="t"/>
          </a:scene3d>
        </p:spPr>
      </p:pic>
      <p:sp>
        <p:nvSpPr>
          <p:cNvPr id="19" name="Content Placeholder 2"/>
          <p:cNvSpPr txBox="1">
            <a:spLocks/>
          </p:cNvSpPr>
          <p:nvPr/>
        </p:nvSpPr>
        <p:spPr>
          <a:xfrm>
            <a:off x="6713639" y="3091534"/>
            <a:ext cx="1627721" cy="3631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Support options persist in the main navigation.</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77710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2283" y="386080"/>
            <a:ext cx="4780182" cy="3058159"/>
          </a:xfrm>
          <a:prstGeom prst="rect">
            <a:avLst/>
          </a:prstGeom>
          <a:ln>
            <a:solidFill>
              <a:schemeClr val="bg1">
                <a:lumMod val="65000"/>
              </a:schemeClr>
            </a:solidFill>
          </a:ln>
        </p:spPr>
      </p:pic>
      <p:sp>
        <p:nvSpPr>
          <p:cNvPr id="18"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#8:  Offer a helping hand</a:t>
            </a:r>
          </a:p>
          <a:p>
            <a:pPr marL="0" lvl="1" indent="0">
              <a:lnSpc>
                <a:spcPct val="100000"/>
              </a:lnSpc>
              <a:spcBef>
                <a:spcPts val="600"/>
              </a:spcBef>
              <a:spcAft>
                <a:spcPts val="0"/>
              </a:spcAft>
              <a:buFont typeface="Arial"/>
              <a:buNone/>
            </a:pPr>
            <a:endParaRPr lang="en-US" sz="1000"/>
          </a:p>
        </p:txBody>
      </p:sp>
      <p:pic>
        <p:nvPicPr>
          <p:cNvPr id="19" name="Picture 18"/>
          <p:cNvPicPr>
            <a:picLocks noChangeAspect="1"/>
          </p:cNvPicPr>
          <p:nvPr/>
        </p:nvPicPr>
        <p:blipFill>
          <a:blip r:embed="rId3"/>
          <a:stretch>
            <a:fillRect/>
          </a:stretch>
        </p:blipFill>
        <p:spPr>
          <a:xfrm>
            <a:off x="4953390" y="3650636"/>
            <a:ext cx="1382232" cy="519488"/>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40" y="386080"/>
            <a:ext cx="3159197" cy="3469236"/>
          </a:xfrm>
          <a:prstGeom prst="rect">
            <a:avLst/>
          </a:prstGeom>
          <a:ln>
            <a:noFill/>
          </a:ln>
        </p:spPr>
      </p:pic>
      <p:pic>
        <p:nvPicPr>
          <p:cNvPr id="21" name="Picture 20"/>
          <p:cNvPicPr>
            <a:picLocks noChangeAspect="1"/>
          </p:cNvPicPr>
          <p:nvPr/>
        </p:nvPicPr>
        <p:blipFill>
          <a:blip r:embed="rId5"/>
          <a:stretch>
            <a:fillRect/>
          </a:stretch>
        </p:blipFill>
        <p:spPr>
          <a:xfrm>
            <a:off x="614079" y="3698804"/>
            <a:ext cx="1412559" cy="1059420"/>
          </a:xfrm>
          <a:prstGeom prst="rect">
            <a:avLst/>
          </a:prstGeom>
        </p:spPr>
      </p:pic>
      <p:pic>
        <p:nvPicPr>
          <p:cNvPr id="22" name="Picture 21"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898447" flipH="1" flipV="1">
            <a:off x="2134288" y="3896822"/>
            <a:ext cx="527908" cy="323867"/>
          </a:xfrm>
          <a:prstGeom prst="rect">
            <a:avLst/>
          </a:prstGeom>
          <a:scene3d>
            <a:camera prst="orthographicFront">
              <a:rot lat="0" lon="0" rev="1500000"/>
            </a:camera>
            <a:lightRig rig="threePt" dir="t"/>
          </a:scene3d>
        </p:spPr>
      </p:pic>
      <p:sp>
        <p:nvSpPr>
          <p:cNvPr id="23" name="Content Placeholder 2"/>
          <p:cNvSpPr txBox="1">
            <a:spLocks/>
          </p:cNvSpPr>
          <p:nvPr/>
        </p:nvSpPr>
        <p:spPr>
          <a:xfrm>
            <a:off x="2594563" y="4079288"/>
            <a:ext cx="1179578" cy="3631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MS Azure offers </a:t>
            </a:r>
            <a:r>
              <a:rPr lang="en-US" sz="900" err="1"/>
              <a:t>Quickstart</a:t>
            </a:r>
            <a:r>
              <a:rPr lang="en-US" sz="900"/>
              <a:t> Tutorials</a:t>
            </a:r>
          </a:p>
          <a:p>
            <a:pPr marL="0" lvl="1" indent="0">
              <a:lnSpc>
                <a:spcPct val="100000"/>
              </a:lnSpc>
              <a:spcBef>
                <a:spcPts val="600"/>
              </a:spcBef>
              <a:spcAft>
                <a:spcPts val="0"/>
              </a:spcAft>
              <a:buFont typeface="Arial"/>
              <a:buNone/>
            </a:pPr>
            <a:endParaRPr lang="en-US" sz="1400"/>
          </a:p>
        </p:txBody>
      </p:sp>
      <p:pic>
        <p:nvPicPr>
          <p:cNvPr id="24" name="Picture 23"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3898447" flipH="1" flipV="1">
            <a:off x="6787568" y="3624465"/>
            <a:ext cx="527908" cy="323867"/>
          </a:xfrm>
          <a:prstGeom prst="rect">
            <a:avLst/>
          </a:prstGeom>
          <a:scene3d>
            <a:camera prst="orthographicFront">
              <a:rot lat="0" lon="0" rev="1500000"/>
            </a:camera>
            <a:lightRig rig="threePt" dir="t"/>
          </a:scene3d>
        </p:spPr>
      </p:pic>
      <p:sp>
        <p:nvSpPr>
          <p:cNvPr id="25" name="Content Placeholder 2"/>
          <p:cNvSpPr txBox="1">
            <a:spLocks/>
          </p:cNvSpPr>
          <p:nvPr/>
        </p:nvSpPr>
        <p:spPr>
          <a:xfrm>
            <a:off x="7247843" y="3806930"/>
            <a:ext cx="1438958" cy="684387"/>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Amazon excels at providing training, both in-person and with videos and documentation</a:t>
            </a:r>
            <a:endParaRPr lang="en-US" sz="1400"/>
          </a:p>
        </p:txBody>
      </p:sp>
    </p:spTree>
    <p:extLst>
      <p:ext uri="{BB962C8B-B14F-4D97-AF65-F5344CB8AC3E}">
        <p14:creationId xmlns:p14="http://schemas.microsoft.com/office/powerpoint/2010/main" val="194085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4665" r="9513"/>
          <a:stretch/>
        </p:blipFill>
        <p:spPr>
          <a:xfrm>
            <a:off x="111980" y="137377"/>
            <a:ext cx="7863359" cy="4634796"/>
          </a:xfrm>
          <a:prstGeom prst="rect">
            <a:avLst/>
          </a:prstGeom>
        </p:spPr>
      </p:pic>
      <p:sp>
        <p:nvSpPr>
          <p:cNvPr id="4" name="TextBox 3"/>
          <p:cNvSpPr txBox="1"/>
          <p:nvPr/>
        </p:nvSpPr>
        <p:spPr>
          <a:xfrm>
            <a:off x="6705600" y="1124792"/>
            <a:ext cx="2380231" cy="3647381"/>
          </a:xfrm>
          <a:prstGeom prst="rect">
            <a:avLst/>
          </a:prstGeom>
          <a:noFill/>
        </p:spPr>
        <p:txBody>
          <a:bodyPr vert="horz" wrap="square" tIns="76200" bIns="76200" rtlCol="0" anchor="t" anchorCtr="0">
            <a:noAutofit/>
          </a:bodyPr>
          <a:lstStyle/>
          <a:p>
            <a:r>
              <a:rPr lang="en-US" sz="1167"/>
              <a:t>Documentation is underplayed. It is available but it doesn’t receive any promotion. </a:t>
            </a:r>
          </a:p>
          <a:p>
            <a:endParaRPr lang="en-US" sz="1167"/>
          </a:p>
          <a:p>
            <a:r>
              <a:rPr lang="en-US" sz="1167"/>
              <a:t>A key takeaway with AWS is that they promote help, tutorials, next steps to guide the user and help them in context of the situation the user is in. Here, help seems like more of an afterthought. </a:t>
            </a:r>
          </a:p>
          <a:p>
            <a:pPr marL="142869" indent="-142869">
              <a:buFont typeface="Arial" charset="0"/>
              <a:buChar char="•"/>
            </a:pPr>
            <a:endParaRPr lang="en-US" sz="1167"/>
          </a:p>
          <a:p>
            <a:pPr marL="142869" indent="-142869">
              <a:buFont typeface="Arial" charset="0"/>
              <a:buChar char="•"/>
            </a:pPr>
            <a:endParaRPr lang="en-US" sz="1167"/>
          </a:p>
          <a:p>
            <a:pPr marL="142869" indent="-142869">
              <a:buFont typeface="Arial" charset="0"/>
              <a:buChar char="•"/>
            </a:pPr>
            <a:endParaRPr lang="en-US" sz="1167"/>
          </a:p>
        </p:txBody>
      </p:sp>
      <p:sp>
        <p:nvSpPr>
          <p:cNvPr id="5" name="Rectangle 4"/>
          <p:cNvSpPr/>
          <p:nvPr/>
        </p:nvSpPr>
        <p:spPr>
          <a:xfrm>
            <a:off x="3070668" y="3076984"/>
            <a:ext cx="2339804" cy="308290"/>
          </a:xfrm>
          <a:prstGeom prst="rect">
            <a:avLst/>
          </a:prstGeom>
          <a:noFill/>
          <a:ln w="12700" cap="flat" cmpd="sng" algn="ctr">
            <a:solidFill>
              <a:srgbClr val="C00000"/>
            </a:solidFill>
            <a:prstDash val="solid"/>
          </a:ln>
          <a:effectLst/>
        </p:spPr>
        <p:txBody>
          <a:bodyPr vert="horz" lIns="76200" tIns="76200" rIns="76200" bIns="76200" rtlCol="0" anchor="ctr"/>
          <a:lstStyle/>
          <a:p>
            <a:pPr algn="r" defTabSz="761970">
              <a:lnSpc>
                <a:spcPts val="1433"/>
              </a:lnSpc>
              <a:buClr>
                <a:srgbClr val="FFFFFF"/>
              </a:buClr>
            </a:pPr>
            <a:r>
              <a:rPr lang="en-US" sz="750" kern="0">
                <a:solidFill>
                  <a:srgbClr val="C00000"/>
                </a:solidFill>
                <a:latin typeface="Calibri"/>
                <a:cs typeface="Arial Unicode MS" pitchFamily="34" charset="-128"/>
              </a:rPr>
              <a:t>Terse and brief</a:t>
            </a:r>
          </a:p>
        </p:txBody>
      </p:sp>
      <p:pic>
        <p:nvPicPr>
          <p:cNvPr id="6" name="Picture 5"/>
          <p:cNvPicPr>
            <a:picLocks noChangeAspect="1"/>
          </p:cNvPicPr>
          <p:nvPr/>
        </p:nvPicPr>
        <p:blipFill>
          <a:blip r:embed="rId3"/>
          <a:stretch>
            <a:fillRect/>
          </a:stretch>
        </p:blipFill>
        <p:spPr>
          <a:xfrm>
            <a:off x="6865038" y="480128"/>
            <a:ext cx="387153" cy="373241"/>
          </a:xfrm>
          <a:prstGeom prst="rect">
            <a:avLst/>
          </a:prstGeom>
        </p:spPr>
      </p:pic>
      <p:pic>
        <p:nvPicPr>
          <p:cNvPr id="7" name="Picture 6"/>
          <p:cNvPicPr>
            <a:picLocks noChangeAspect="1"/>
          </p:cNvPicPr>
          <p:nvPr/>
        </p:nvPicPr>
        <p:blipFill>
          <a:blip r:embed="rId4"/>
          <a:stretch>
            <a:fillRect/>
          </a:stretch>
        </p:blipFill>
        <p:spPr>
          <a:xfrm>
            <a:off x="7640230" y="272822"/>
            <a:ext cx="1275170" cy="787855"/>
          </a:xfrm>
          <a:prstGeom prst="rect">
            <a:avLst/>
          </a:prstGeom>
        </p:spPr>
      </p:pic>
    </p:spTree>
    <p:extLst>
      <p:ext uri="{BB962C8B-B14F-4D97-AF65-F5344CB8AC3E}">
        <p14:creationId xmlns:p14="http://schemas.microsoft.com/office/powerpoint/2010/main" val="98440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9. Provide clear and helpful dashboards</a:t>
            </a:r>
          </a:p>
        </p:txBody>
      </p:sp>
      <p:sp>
        <p:nvSpPr>
          <p:cNvPr id="6" name="Title 1"/>
          <p:cNvSpPr txBox="1">
            <a:spLocks/>
          </p:cNvSpPr>
          <p:nvPr/>
        </p:nvSpPr>
        <p:spPr bwMode="black">
          <a:xfrm>
            <a:off x="438192" y="2414725"/>
            <a:ext cx="8362907"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Dashboards should provide useful metrics without overwhelming users</a:t>
            </a:r>
          </a:p>
        </p:txBody>
      </p:sp>
    </p:spTree>
    <p:extLst>
      <p:ext uri="{BB962C8B-B14F-4D97-AF65-F5344CB8AC3E}">
        <p14:creationId xmlns:p14="http://schemas.microsoft.com/office/powerpoint/2010/main" val="142183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black">
          <a:xfrm>
            <a:off x="438193" y="1490898"/>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pPr marL="457200" indent="-457200">
              <a:lnSpc>
                <a:spcPct val="150000"/>
              </a:lnSpc>
              <a:buAutoNum type="arabicPeriod"/>
            </a:pPr>
            <a:r>
              <a:rPr lang="en-US" sz="2200" i="1">
                <a:solidFill>
                  <a:schemeClr val="bg2"/>
                </a:solidFill>
              </a:rPr>
              <a:t>Individual service/app level</a:t>
            </a:r>
          </a:p>
          <a:p>
            <a:pPr marL="457200" indent="-457200">
              <a:lnSpc>
                <a:spcPct val="150000"/>
              </a:lnSpc>
              <a:buAutoNum type="arabicPeriod"/>
            </a:pPr>
            <a:r>
              <a:rPr lang="en-US" sz="2200" i="1">
                <a:solidFill>
                  <a:schemeClr val="bg2"/>
                </a:solidFill>
              </a:rPr>
              <a:t>Across suite of apps/services</a:t>
            </a:r>
          </a:p>
          <a:p>
            <a:pPr marL="457200" indent="-457200">
              <a:lnSpc>
                <a:spcPct val="150000"/>
              </a:lnSpc>
              <a:buAutoNum type="arabicPeriod"/>
            </a:pPr>
            <a:r>
              <a:rPr lang="en-US" sz="2200" i="1">
                <a:solidFill>
                  <a:schemeClr val="bg2"/>
                </a:solidFill>
              </a:rPr>
              <a:t>Across account </a:t>
            </a:r>
          </a:p>
        </p:txBody>
      </p:sp>
      <p:sp>
        <p:nvSpPr>
          <p:cNvPr id="5" name="Title 1"/>
          <p:cNvSpPr txBox="1">
            <a:spLocks/>
          </p:cNvSpPr>
          <p:nvPr/>
        </p:nvSpPr>
        <p:spPr bwMode="black">
          <a:xfrm>
            <a:off x="438193" y="802742"/>
            <a:ext cx="7844570"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pPr>
              <a:lnSpc>
                <a:spcPct val="150000"/>
              </a:lnSpc>
            </a:pPr>
            <a:r>
              <a:rPr lang="en-US" sz="2800" i="1">
                <a:solidFill>
                  <a:schemeClr val="bg2"/>
                </a:solidFill>
              </a:rPr>
              <a:t>Types of Dashboards</a:t>
            </a:r>
          </a:p>
        </p:txBody>
      </p:sp>
    </p:spTree>
    <p:extLst>
      <p:ext uri="{BB962C8B-B14F-4D97-AF65-F5344CB8AC3E}">
        <p14:creationId xmlns:p14="http://schemas.microsoft.com/office/powerpoint/2010/main" val="178562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601017" y="4074151"/>
            <a:ext cx="1193701" cy="44863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75" y="233121"/>
            <a:ext cx="4821520" cy="2905476"/>
          </a:xfrm>
          <a:prstGeom prst="rect">
            <a:avLst/>
          </a:prstGeom>
          <a:ln>
            <a:solidFill>
              <a:schemeClr val="bg1">
                <a:lumMod val="75000"/>
              </a:schemeClr>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2394" y="1371344"/>
            <a:ext cx="4279273" cy="3287388"/>
          </a:xfrm>
          <a:prstGeom prst="rect">
            <a:avLst/>
          </a:prstGeom>
          <a:ln>
            <a:solidFill>
              <a:schemeClr val="bg1">
                <a:lumMod val="75000"/>
              </a:schemeClr>
            </a:solidFill>
          </a:ln>
        </p:spPr>
      </p:pic>
      <p:sp>
        <p:nvSpPr>
          <p:cNvPr id="7" name="Content Placeholder 2"/>
          <p:cNvSpPr txBox="1">
            <a:spLocks/>
          </p:cNvSpPr>
          <p:nvPr/>
        </p:nvSpPr>
        <p:spPr>
          <a:xfrm>
            <a:off x="425060" y="3345249"/>
            <a:ext cx="3853954"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Amazon offers dashboards at the individual instance/service level, but not broader than this.</a:t>
            </a:r>
          </a:p>
        </p:txBody>
      </p:sp>
    </p:spTree>
    <p:extLst>
      <p:ext uri="{BB962C8B-B14F-4D97-AF65-F5344CB8AC3E}">
        <p14:creationId xmlns:p14="http://schemas.microsoft.com/office/powerpoint/2010/main" val="52281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4"/>
          <p:cNvPicPr>
            <a:picLocks noChangeAspect="1"/>
          </p:cNvPicPr>
          <p:nvPr/>
        </p:nvPicPr>
        <p:blipFill>
          <a:blip r:embed="rId3"/>
          <a:stretch>
            <a:fillRect/>
          </a:stretch>
        </p:blipFill>
        <p:spPr>
          <a:xfrm>
            <a:off x="6791703" y="342731"/>
            <a:ext cx="2053067" cy="759634"/>
          </a:xfrm>
          <a:prstGeom prst="rect">
            <a:avLst/>
          </a:prstGeom>
        </p:spPr>
      </p:pic>
      <p:pic>
        <p:nvPicPr>
          <p:cNvPr id="25" name="Picture 24"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3034876" flipV="1">
            <a:off x="1304080" y="3584244"/>
            <a:ext cx="533204" cy="323867"/>
          </a:xfrm>
          <a:prstGeom prst="rect">
            <a:avLst/>
          </a:prstGeom>
          <a:scene3d>
            <a:camera prst="orthographicFront">
              <a:rot lat="0" lon="0" rev="1500000"/>
            </a:camera>
            <a:lightRig rig="threePt" dir="t"/>
          </a:scene3d>
        </p:spPr>
      </p:pic>
      <p:sp>
        <p:nvSpPr>
          <p:cNvPr id="26" name="Content Placeholder 2"/>
          <p:cNvSpPr txBox="1">
            <a:spLocks/>
          </p:cNvSpPr>
          <p:nvPr/>
        </p:nvSpPr>
        <p:spPr>
          <a:xfrm>
            <a:off x="1605253" y="3854849"/>
            <a:ext cx="1627721" cy="36319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TBD</a:t>
            </a:r>
          </a:p>
          <a:p>
            <a:pPr marL="0" lvl="1" indent="0">
              <a:lnSpc>
                <a:spcPct val="100000"/>
              </a:lnSpc>
              <a:spcBef>
                <a:spcPts val="600"/>
              </a:spcBef>
              <a:spcAft>
                <a:spcPts val="0"/>
              </a:spcAft>
              <a:buFont typeface="Arial"/>
              <a:buNone/>
            </a:pPr>
            <a:endParaRPr lang="en-US" sz="1400"/>
          </a:p>
        </p:txBody>
      </p:sp>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463" y="112824"/>
            <a:ext cx="6482704" cy="4750647"/>
          </a:xfrm>
          <a:prstGeom prst="rect">
            <a:avLst/>
          </a:prstGeom>
          <a:ln>
            <a:solidFill>
              <a:schemeClr val="bg1">
                <a:lumMod val="65000"/>
              </a:schemeClr>
            </a:solidFill>
          </a:ln>
        </p:spPr>
      </p:pic>
      <p:sp>
        <p:nvSpPr>
          <p:cNvPr id="6" name="Content Placeholder 2"/>
          <p:cNvSpPr txBox="1">
            <a:spLocks/>
          </p:cNvSpPr>
          <p:nvPr/>
        </p:nvSpPr>
        <p:spPr>
          <a:xfrm>
            <a:off x="6766838" y="1183271"/>
            <a:ext cx="2000090"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Bluemix keeps its dashboard simple, showing the apps and services I have created.</a:t>
            </a:r>
          </a:p>
          <a:p>
            <a:pPr marL="0" lvl="1" indent="0">
              <a:lnSpc>
                <a:spcPct val="100000"/>
              </a:lnSpc>
              <a:spcBef>
                <a:spcPts val="1200"/>
              </a:spcBef>
              <a:spcAft>
                <a:spcPts val="0"/>
              </a:spcAft>
              <a:buNone/>
            </a:pPr>
            <a:r>
              <a:rPr lang="en-US" sz="1400"/>
              <a:t>A drawback is that they don’t offer much in the way of performance monitoring. </a:t>
            </a:r>
          </a:p>
          <a:p>
            <a:pPr marL="0" lvl="1" indent="0">
              <a:lnSpc>
                <a:spcPct val="100000"/>
              </a:lnSpc>
              <a:spcBef>
                <a:spcPts val="600"/>
              </a:spcBef>
              <a:spcAft>
                <a:spcPts val="0"/>
              </a:spcAft>
              <a:buFont typeface="Arial"/>
              <a:buNone/>
            </a:pPr>
            <a:endParaRPr lang="en-US" sz="1400"/>
          </a:p>
        </p:txBody>
      </p:sp>
    </p:spTree>
    <p:extLst>
      <p:ext uri="{BB962C8B-B14F-4D97-AF65-F5344CB8AC3E}">
        <p14:creationId xmlns:p14="http://schemas.microsoft.com/office/powerpoint/2010/main" val="125148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70" y="197760"/>
            <a:ext cx="6853230" cy="4541963"/>
          </a:xfrm>
          <a:prstGeom prst="rect">
            <a:avLst/>
          </a:prstGeom>
          <a:ln>
            <a:solidFill>
              <a:schemeClr val="bg1">
                <a:lumMod val="75000"/>
              </a:schemeClr>
            </a:solidFill>
          </a:ln>
        </p:spPr>
      </p:pic>
      <p:pic>
        <p:nvPicPr>
          <p:cNvPr id="5" name="Picture 4"/>
          <p:cNvPicPr>
            <a:picLocks noChangeAspect="1"/>
          </p:cNvPicPr>
          <p:nvPr/>
        </p:nvPicPr>
        <p:blipFill>
          <a:blip r:embed="rId4"/>
          <a:stretch>
            <a:fillRect/>
          </a:stretch>
        </p:blipFill>
        <p:spPr>
          <a:xfrm>
            <a:off x="7204063" y="322664"/>
            <a:ext cx="1549741" cy="957496"/>
          </a:xfrm>
          <a:prstGeom prst="rect">
            <a:avLst/>
          </a:prstGeom>
        </p:spPr>
      </p:pic>
      <p:sp>
        <p:nvSpPr>
          <p:cNvPr id="9" name="Content Placeholder 2"/>
          <p:cNvSpPr txBox="1">
            <a:spLocks/>
          </p:cNvSpPr>
          <p:nvPr/>
        </p:nvSpPr>
        <p:spPr>
          <a:xfrm>
            <a:off x="7204063" y="1362380"/>
            <a:ext cx="1786188" cy="537490"/>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Google provides a dashboard containing the gamut of information at the user’s account level. </a:t>
            </a:r>
          </a:p>
          <a:p>
            <a:pPr marL="0" lvl="1" indent="0">
              <a:lnSpc>
                <a:spcPct val="100000"/>
              </a:lnSpc>
              <a:spcBef>
                <a:spcPts val="1200"/>
              </a:spcBef>
              <a:spcAft>
                <a:spcPts val="0"/>
              </a:spcAft>
              <a:buNone/>
            </a:pPr>
            <a:r>
              <a:rPr lang="en-US" sz="1400"/>
              <a:t>A drawback is that it lacks detailed information. </a:t>
            </a:r>
          </a:p>
        </p:txBody>
      </p:sp>
    </p:spTree>
    <p:extLst>
      <p:ext uri="{BB962C8B-B14F-4D97-AF65-F5344CB8AC3E}">
        <p14:creationId xmlns:p14="http://schemas.microsoft.com/office/powerpoint/2010/main" val="142071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93" y="1691711"/>
            <a:ext cx="8229600" cy="541128"/>
          </a:xfrm>
        </p:spPr>
        <p:txBody>
          <a:bodyPr/>
          <a:lstStyle/>
          <a:p>
            <a:r>
              <a:rPr lang="en-US">
                <a:solidFill>
                  <a:schemeClr val="bg2"/>
                </a:solidFill>
              </a:rPr>
              <a:t>10. Make App Dev Easy</a:t>
            </a:r>
          </a:p>
        </p:txBody>
      </p:sp>
      <p:sp>
        <p:nvSpPr>
          <p:cNvPr id="6" name="Title 1"/>
          <p:cNvSpPr txBox="1">
            <a:spLocks/>
          </p:cNvSpPr>
          <p:nvPr/>
        </p:nvSpPr>
        <p:spPr bwMode="black">
          <a:xfrm>
            <a:off x="438193" y="2414725"/>
            <a:ext cx="6984583" cy="541128"/>
          </a:xfrm>
          <a:prstGeom prst="rect">
            <a:avLst/>
          </a:prstGeom>
        </p:spPr>
        <p:txBody>
          <a:bodyPr vert="horz" lIns="91440" tIns="45720" rIns="91440" bIns="45720" rtlCol="0" anchor="t">
            <a:noAutofit/>
          </a:bodyPr>
          <a:lstStyle>
            <a:lvl1pPr algn="l" defTabSz="457200" rtl="0" eaLnBrk="1" latinLnBrk="0" hangingPunct="1">
              <a:lnSpc>
                <a:spcPct val="90000"/>
              </a:lnSpc>
              <a:spcBef>
                <a:spcPct val="0"/>
              </a:spcBef>
              <a:buFont typeface="Arial" pitchFamily="34" charset="0"/>
              <a:buNone/>
              <a:defRPr kumimoji="0" lang="en-US" sz="3600" b="0" i="0" u="none" strike="noStrike" kern="1200" cap="none" spc="0" normalizeH="0" baseline="0" noProof="0" dirty="0">
                <a:ln>
                  <a:noFill/>
                </a:ln>
                <a:solidFill>
                  <a:schemeClr val="bg1"/>
                </a:solidFill>
                <a:effectLst/>
                <a:uLnTx/>
                <a:uFillTx/>
                <a:latin typeface="+mn-lt"/>
                <a:ea typeface="+mn-ea"/>
                <a:cs typeface="+mn-cs"/>
              </a:defRPr>
            </a:lvl1pPr>
          </a:lstStyle>
          <a:p>
            <a:r>
              <a:rPr lang="en-US" sz="2200" i="1">
                <a:solidFill>
                  <a:schemeClr val="bg2"/>
                </a:solidFill>
              </a:rPr>
              <a:t>Simplify Application Development with continuous integration and DevOps tools</a:t>
            </a:r>
          </a:p>
        </p:txBody>
      </p:sp>
    </p:spTree>
    <p:extLst>
      <p:ext uri="{BB962C8B-B14F-4D97-AF65-F5344CB8AC3E}">
        <p14:creationId xmlns:p14="http://schemas.microsoft.com/office/powerpoint/2010/main" val="338138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68" y="450343"/>
            <a:ext cx="8229600" cy="480131"/>
          </a:xfrm>
        </p:spPr>
        <p:txBody>
          <a:bodyPr/>
          <a:lstStyle/>
          <a:p>
            <a:r>
              <a:rPr lang="en-US"/>
              <a:t>Typical Service Catalog Workflow for Development</a:t>
            </a:r>
          </a:p>
        </p:txBody>
      </p:sp>
      <p:sp>
        <p:nvSpPr>
          <p:cNvPr id="4" name="Title 1"/>
          <p:cNvSpPr txBox="1">
            <a:spLocks/>
          </p:cNvSpPr>
          <p:nvPr/>
        </p:nvSpPr>
        <p:spPr bwMode="gray">
          <a:xfrm>
            <a:off x="190500" y="1192033"/>
            <a:ext cx="8432800" cy="341632"/>
          </a:xfrm>
          <a:prstGeom prst="rect">
            <a:avLst/>
          </a:prstGeom>
        </p:spPr>
        <p:txBody>
          <a:bodyPr vert="horz" wrap="square" lIns="91440" tIns="45720" rIns="91440" bIns="45720" rtlCol="0" anchor="t">
            <a:spAutoFit/>
          </a:bodyPr>
          <a:lstStyle>
            <a:lvl1pPr algn="l" defTabSz="457200" rtl="0" eaLnBrk="1" latinLnBrk="0" hangingPunct="1">
              <a:lnSpc>
                <a:spcPct val="90000"/>
              </a:lnSpc>
              <a:spcBef>
                <a:spcPct val="0"/>
              </a:spcBef>
              <a:buNone/>
              <a:defRPr lang="en-US" sz="2800" b="0" kern="1200">
                <a:solidFill>
                  <a:schemeClr val="tx1"/>
                </a:solidFill>
                <a:latin typeface="+mj-lt"/>
                <a:ea typeface="+mj-ea"/>
                <a:cs typeface="+mj-cs"/>
              </a:defRPr>
            </a:lvl1pPr>
          </a:lstStyle>
          <a:p>
            <a:pPr algn="ctr"/>
            <a:r>
              <a:rPr lang="en-US" sz="1800"/>
              <a:t>Provisioning Flow</a:t>
            </a:r>
          </a:p>
        </p:txBody>
      </p:sp>
      <p:sp>
        <p:nvSpPr>
          <p:cNvPr id="6" name="Rectangle 5"/>
          <p:cNvSpPr/>
          <p:nvPr/>
        </p:nvSpPr>
        <p:spPr>
          <a:xfrm>
            <a:off x="1303201" y="1655064"/>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p>
          <a:p>
            <a:pPr algn="ctr" defTabSz="914400">
              <a:lnSpc>
                <a:spcPts val="1720"/>
              </a:lnSpc>
              <a:buClr>
                <a:srgbClr val="FFFFFF"/>
              </a:buClr>
            </a:pPr>
            <a:r>
              <a:rPr lang="en-US" sz="1100" kern="0">
                <a:solidFill>
                  <a:schemeClr val="accent3"/>
                </a:solidFill>
                <a:cs typeface="Arial Unicode MS" pitchFamily="34" charset="-128"/>
              </a:rPr>
              <a:t>Service Catalog </a:t>
            </a:r>
          </a:p>
          <a:p>
            <a:pPr algn="ctr" defTabSz="914400">
              <a:lnSpc>
                <a:spcPts val="1720"/>
              </a:lnSpc>
              <a:buClr>
                <a:srgbClr val="FFFFFF"/>
              </a:buClr>
            </a:pPr>
            <a:r>
              <a:rPr lang="en-US" sz="1100" kern="0">
                <a:solidFill>
                  <a:schemeClr val="accent3"/>
                </a:solidFill>
                <a:cs typeface="Arial Unicode MS" pitchFamily="34" charset="-128"/>
              </a:rPr>
              <a:t>&amp; </a:t>
            </a:r>
          </a:p>
          <a:p>
            <a:pPr algn="ctr" defTabSz="914400">
              <a:lnSpc>
                <a:spcPts val="1720"/>
              </a:lnSpc>
              <a:buClr>
                <a:srgbClr val="FFFFFF"/>
              </a:buClr>
            </a:pPr>
            <a:r>
              <a:rPr lang="en-US" sz="1100" kern="0">
                <a:solidFill>
                  <a:schemeClr val="accent3"/>
                </a:solidFill>
                <a:cs typeface="Arial Unicode MS" pitchFamily="34" charset="-128"/>
              </a:rPr>
              <a:t>Search</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7" name="Rectangle 6"/>
          <p:cNvSpPr/>
          <p:nvPr/>
        </p:nvSpPr>
        <p:spPr>
          <a:xfrm>
            <a:off x="3929751" y="1655064"/>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3</a:t>
            </a:r>
          </a:p>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Create a </a:t>
            </a:r>
          </a:p>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Project</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9" name="Rectangle 8"/>
          <p:cNvSpPr/>
          <p:nvPr/>
        </p:nvSpPr>
        <p:spPr>
          <a:xfrm>
            <a:off x="5205339" y="1655064"/>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4</a:t>
            </a:r>
          </a:p>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Wizard -  Installation &amp; Configuration</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11" name="Rectangle 10"/>
          <p:cNvSpPr/>
          <p:nvPr/>
        </p:nvSpPr>
        <p:spPr>
          <a:xfrm>
            <a:off x="6508359" y="1655064"/>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a:solidFill>
                  <a:schemeClr val="accent3"/>
                </a:solidFill>
                <a:latin typeface="Calibri"/>
                <a:cs typeface="Arial Unicode MS" pitchFamily="34" charset="-128"/>
              </a:rPr>
              <a:t>5</a:t>
            </a:r>
          </a:p>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a:solidFill>
                  <a:schemeClr val="accent3"/>
                </a:solidFill>
                <a:latin typeface="Calibri"/>
                <a:cs typeface="Arial Unicode MS" pitchFamily="34" charset="-128"/>
              </a:rPr>
              <a:t>Finish</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12" name="Rectangle 11"/>
          <p:cNvSpPr/>
          <p:nvPr/>
        </p:nvSpPr>
        <p:spPr>
          <a:xfrm>
            <a:off x="4392507" y="3584448"/>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Deploy</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cxnSp>
        <p:nvCxnSpPr>
          <p:cNvPr id="17" name="Straight Arrow Connector 16"/>
          <p:cNvCxnSpPr>
            <a:endCxn id="7" idx="1"/>
          </p:cNvCxnSpPr>
          <p:nvPr/>
        </p:nvCxnSpPr>
        <p:spPr>
          <a:xfrm>
            <a:off x="3728583" y="2240280"/>
            <a:ext cx="201168" cy="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036175" y="2240280"/>
            <a:ext cx="173736" cy="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6311763" y="2240280"/>
            <a:ext cx="201168" cy="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37" name="Rectangle 36"/>
          <p:cNvSpPr/>
          <p:nvPr/>
        </p:nvSpPr>
        <p:spPr>
          <a:xfrm>
            <a:off x="5700099" y="3584448"/>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a:solidFill>
                  <a:schemeClr val="accent3"/>
                </a:solidFill>
                <a:latin typeface="Calibri"/>
                <a:cs typeface="Arial Unicode MS" pitchFamily="34" charset="-128"/>
              </a:rPr>
              <a:t>Monitoring</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6" name="Title 1"/>
          <p:cNvSpPr txBox="1">
            <a:spLocks/>
          </p:cNvSpPr>
          <p:nvPr/>
        </p:nvSpPr>
        <p:spPr bwMode="gray">
          <a:xfrm>
            <a:off x="186056" y="3236913"/>
            <a:ext cx="8437244" cy="341632"/>
          </a:xfrm>
          <a:prstGeom prst="rect">
            <a:avLst/>
          </a:prstGeom>
        </p:spPr>
        <p:txBody>
          <a:bodyPr vert="horz" wrap="square" lIns="91440" tIns="45720" rIns="91440" bIns="45720" rtlCol="0" anchor="t">
            <a:spAutoFit/>
          </a:bodyPr>
          <a:lstStyle>
            <a:lvl1pPr algn="l" defTabSz="457200" rtl="0" eaLnBrk="1" latinLnBrk="0" hangingPunct="1">
              <a:lnSpc>
                <a:spcPct val="90000"/>
              </a:lnSpc>
              <a:spcBef>
                <a:spcPct val="0"/>
              </a:spcBef>
              <a:buNone/>
              <a:defRPr lang="en-US" sz="2800" b="0" kern="1200">
                <a:solidFill>
                  <a:schemeClr val="tx1"/>
                </a:solidFill>
                <a:latin typeface="+mj-lt"/>
                <a:ea typeface="+mj-ea"/>
                <a:cs typeface="+mj-cs"/>
              </a:defRPr>
            </a:lvl1pPr>
          </a:lstStyle>
          <a:p>
            <a:pPr algn="ctr"/>
            <a:r>
              <a:rPr lang="en-US" sz="1800"/>
              <a:t>Post Provisioning </a:t>
            </a:r>
          </a:p>
        </p:txBody>
      </p:sp>
      <p:sp>
        <p:nvSpPr>
          <p:cNvPr id="27" name="Rectangle 26"/>
          <p:cNvSpPr/>
          <p:nvPr/>
        </p:nvSpPr>
        <p:spPr>
          <a:xfrm>
            <a:off x="1717717" y="3584448"/>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Code</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9" name="Rectangle 28"/>
          <p:cNvSpPr/>
          <p:nvPr/>
        </p:nvSpPr>
        <p:spPr>
          <a:xfrm>
            <a:off x="3041565" y="3584448"/>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r>
              <a:rPr lang="en-US" sz="1100" kern="0" noProof="0">
                <a:solidFill>
                  <a:schemeClr val="accent3"/>
                </a:solidFill>
                <a:latin typeface="Calibri"/>
                <a:cs typeface="Arial Unicode MS" pitchFamily="34" charset="-128"/>
              </a:rPr>
              <a:t>Build</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cxnSp>
        <p:nvCxnSpPr>
          <p:cNvPr id="23" name="Straight Arrow Connector 22"/>
          <p:cNvCxnSpPr/>
          <p:nvPr/>
        </p:nvCxnSpPr>
        <p:spPr>
          <a:xfrm>
            <a:off x="2409625" y="2206097"/>
            <a:ext cx="201168" cy="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2619254" y="1655064"/>
            <a:ext cx="1106424" cy="117043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latin typeface="Calibri"/>
                <a:cs typeface="Arial Unicode MS" pitchFamily="34" charset="-128"/>
              </a:rPr>
              <a:t>2</a:t>
            </a:r>
          </a:p>
          <a:p>
            <a:pPr algn="ctr" defTabSz="914400">
              <a:lnSpc>
                <a:spcPts val="1720"/>
              </a:lnSpc>
              <a:buClr>
                <a:srgbClr val="FFFFFF"/>
              </a:buClr>
            </a:pPr>
            <a:r>
              <a:rPr lang="en-US" sz="1100" kern="0">
                <a:solidFill>
                  <a:schemeClr val="accent3"/>
                </a:solidFill>
                <a:latin typeface="Calibri"/>
                <a:cs typeface="Arial Unicode MS" pitchFamily="34" charset="-128"/>
              </a:rPr>
              <a:t>Landing Page for Development Service</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Tree>
    <p:extLst>
      <p:ext uri="{BB962C8B-B14F-4D97-AF65-F5344CB8AC3E}">
        <p14:creationId xmlns:p14="http://schemas.microsoft.com/office/powerpoint/2010/main" val="116002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4577"/>
          <a:stretch/>
        </p:blipFill>
        <p:spPr>
          <a:xfrm>
            <a:off x="270625" y="697885"/>
            <a:ext cx="6251327" cy="4445615"/>
          </a:xfrm>
          <a:prstGeom prst="rect">
            <a:avLst/>
          </a:prstGeom>
          <a:ln>
            <a:solidFill>
              <a:schemeClr val="bg1">
                <a:lumMod val="75000"/>
              </a:schemeClr>
            </a:solidFill>
          </a:ln>
        </p:spPr>
      </p:pic>
      <p:pic>
        <p:nvPicPr>
          <p:cNvPr id="14" name="Content Placeholder 4"/>
          <p:cNvPicPr>
            <a:picLocks noChangeAspect="1"/>
          </p:cNvPicPr>
          <p:nvPr/>
        </p:nvPicPr>
        <p:blipFill>
          <a:blip r:embed="rId3"/>
          <a:stretch>
            <a:fillRect/>
          </a:stretch>
        </p:blipFill>
        <p:spPr>
          <a:xfrm>
            <a:off x="6714146" y="315340"/>
            <a:ext cx="1658255" cy="613554"/>
          </a:xfrm>
          <a:prstGeom prst="rect">
            <a:avLst/>
          </a:prstGeom>
        </p:spPr>
      </p:pic>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#10:  Make App Dev easy</a:t>
            </a:r>
          </a:p>
        </p:txBody>
      </p:sp>
      <p:sp>
        <p:nvSpPr>
          <p:cNvPr id="9" name="Content Placeholder 2"/>
          <p:cNvSpPr txBox="1">
            <a:spLocks/>
          </p:cNvSpPr>
          <p:nvPr/>
        </p:nvSpPr>
        <p:spPr>
          <a:xfrm>
            <a:off x="6763966" y="1021244"/>
            <a:ext cx="2206951" cy="2944837"/>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err="1"/>
              <a:t>Bluemix</a:t>
            </a:r>
            <a:r>
              <a:rPr lang="en-US" sz="1400"/>
              <a:t> offers an end-to-end development flow that includes easy setup with other IBM and third-party tools.</a:t>
            </a:r>
          </a:p>
        </p:txBody>
      </p:sp>
      <p:grpSp>
        <p:nvGrpSpPr>
          <p:cNvPr id="6" name="Group 5"/>
          <p:cNvGrpSpPr/>
          <p:nvPr/>
        </p:nvGrpSpPr>
        <p:grpSpPr>
          <a:xfrm>
            <a:off x="270625" y="289880"/>
            <a:ext cx="1725158" cy="282002"/>
            <a:chOff x="266700" y="6977"/>
            <a:chExt cx="1725158" cy="282002"/>
          </a:xfrm>
        </p:grpSpPr>
        <p:sp>
          <p:nvSpPr>
            <p:cNvPr id="7" name="Rectangle 6"/>
            <p:cNvSpPr/>
            <p:nvPr/>
          </p:nvSpPr>
          <p:spPr>
            <a:xfrm>
              <a:off x="266700" y="6977"/>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10" name="Rectangle 9"/>
            <p:cNvSpPr/>
            <p:nvPr/>
          </p:nvSpPr>
          <p:spPr>
            <a:xfrm>
              <a:off x="638428" y="6977"/>
              <a:ext cx="259282" cy="274282"/>
            </a:xfrm>
            <a:prstGeom prst="rect">
              <a:avLst/>
            </a:prstGeom>
            <a:solidFill>
              <a:schemeClr val="bg1">
                <a:lumMod val="50000"/>
              </a:schemeClr>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bg1"/>
                  </a:solidFill>
                  <a:cs typeface="Arial Unicode MS" pitchFamily="34" charset="-128"/>
                </a:rPr>
                <a:t>2</a:t>
              </a:r>
              <a:endParaRPr kumimoji="0" lang="en-US" sz="1100" b="0" i="0" u="none" strike="noStrike" kern="0" cap="none" spc="0" normalizeH="0" baseline="0" noProof="0">
                <a:ln>
                  <a:noFill/>
                </a:ln>
                <a:solidFill>
                  <a:schemeClr val="bg1"/>
                </a:solidFill>
                <a:effectLst/>
                <a:uLnTx/>
                <a:uFillTx/>
                <a:latin typeface="Calibri"/>
                <a:cs typeface="Arial Unicode MS" pitchFamily="34" charset="-128"/>
              </a:endParaRPr>
            </a:p>
          </p:txBody>
        </p:sp>
        <p:sp>
          <p:nvSpPr>
            <p:cNvPr id="11" name="Rectangle 10"/>
            <p:cNvSpPr/>
            <p:nvPr/>
          </p:nvSpPr>
          <p:spPr>
            <a:xfrm>
              <a:off x="999638" y="13828"/>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3</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12" name="Rectangle 11"/>
            <p:cNvSpPr/>
            <p:nvPr/>
          </p:nvSpPr>
          <p:spPr>
            <a:xfrm>
              <a:off x="1371366" y="13828"/>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4</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15" name="Rectangle 14"/>
            <p:cNvSpPr/>
            <p:nvPr/>
          </p:nvSpPr>
          <p:spPr>
            <a:xfrm>
              <a:off x="1732576" y="14697"/>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5</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grpSp>
      <p:pic>
        <p:nvPicPr>
          <p:cNvPr id="17" name="Picture 16"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714461" flipH="1">
            <a:off x="4970212" y="1990867"/>
            <a:ext cx="532774" cy="226577"/>
          </a:xfrm>
          <a:prstGeom prst="rect">
            <a:avLst/>
          </a:prstGeom>
          <a:scene3d>
            <a:camera prst="orthographicFront">
              <a:rot lat="0" lon="0" rev="1500000"/>
            </a:camera>
            <a:lightRig rig="threePt" dir="t"/>
          </a:scene3d>
        </p:spPr>
      </p:pic>
      <p:sp>
        <p:nvSpPr>
          <p:cNvPr id="16" name="Content Placeholder 2"/>
          <p:cNvSpPr txBox="1">
            <a:spLocks/>
          </p:cNvSpPr>
          <p:nvPr/>
        </p:nvSpPr>
        <p:spPr>
          <a:xfrm>
            <a:off x="5404523" y="2104157"/>
            <a:ext cx="1359443" cy="1003316"/>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phases of development are listed. These are all common in the cloud platform products to configure in a hand-holding manner. </a:t>
            </a:r>
          </a:p>
        </p:txBody>
      </p:sp>
      <p:sp>
        <p:nvSpPr>
          <p:cNvPr id="18" name="Content Placeholder 2"/>
          <p:cNvSpPr txBox="1">
            <a:spLocks/>
          </p:cNvSpPr>
          <p:nvPr/>
        </p:nvSpPr>
        <p:spPr>
          <a:xfrm>
            <a:off x="5842230" y="3345183"/>
            <a:ext cx="1533930" cy="124967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We should keep this lesson in mind for Brightside. Setting up environments is critical factor and as you’ll see, AWS does this very smoothly. Offering a good user experience in getting set up is valuable. </a:t>
            </a:r>
          </a:p>
        </p:txBody>
      </p:sp>
    </p:spTree>
    <p:extLst>
      <p:ext uri="{BB962C8B-B14F-4D97-AF65-F5344CB8AC3E}">
        <p14:creationId xmlns:p14="http://schemas.microsoft.com/office/powerpoint/2010/main" val="83770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6700" y="696082"/>
            <a:ext cx="6221888" cy="3859732"/>
          </a:xfrm>
          <a:prstGeom prst="rect">
            <a:avLst/>
          </a:prstGeom>
        </p:spPr>
      </p:pic>
      <p:pic>
        <p:nvPicPr>
          <p:cNvPr id="12" name="Picture 11"/>
          <p:cNvPicPr>
            <a:picLocks noChangeAspect="1"/>
          </p:cNvPicPr>
          <p:nvPr/>
        </p:nvPicPr>
        <p:blipFill>
          <a:blip r:embed="rId3"/>
          <a:stretch>
            <a:fillRect/>
          </a:stretch>
        </p:blipFill>
        <p:spPr>
          <a:xfrm>
            <a:off x="6725541" y="330314"/>
            <a:ext cx="1193701" cy="448632"/>
          </a:xfrm>
          <a:prstGeom prst="rect">
            <a:avLst/>
          </a:prstGeom>
        </p:spPr>
      </p:pic>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#10:  Make App Dev easy</a:t>
            </a:r>
          </a:p>
        </p:txBody>
      </p:sp>
      <p:sp>
        <p:nvSpPr>
          <p:cNvPr id="9" name="Content Placeholder 2"/>
          <p:cNvSpPr txBox="1">
            <a:spLocks/>
          </p:cNvSpPr>
          <p:nvPr/>
        </p:nvSpPr>
        <p:spPr>
          <a:xfrm>
            <a:off x="6708449" y="1073125"/>
            <a:ext cx="2206951" cy="2944837"/>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The landing page gives an overview of the development process. This same sequence is echoed to the user once they provision a project. </a:t>
            </a:r>
          </a:p>
        </p:txBody>
      </p:sp>
      <p:pic>
        <p:nvPicPr>
          <p:cNvPr id="14" name="Picture 13"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340589" flipH="1" flipV="1">
            <a:off x="1106660" y="3396180"/>
            <a:ext cx="532774" cy="226577"/>
          </a:xfrm>
          <a:prstGeom prst="rect">
            <a:avLst/>
          </a:prstGeom>
          <a:scene3d>
            <a:camera prst="orthographicFront">
              <a:rot lat="0" lon="0" rev="1500000"/>
            </a:camera>
            <a:lightRig rig="threePt" dir="t"/>
          </a:scene3d>
        </p:spPr>
      </p:pic>
      <p:sp>
        <p:nvSpPr>
          <p:cNvPr id="15" name="Content Placeholder 2"/>
          <p:cNvSpPr txBox="1">
            <a:spLocks/>
          </p:cNvSpPr>
          <p:nvPr/>
        </p:nvSpPr>
        <p:spPr>
          <a:xfrm>
            <a:off x="1636641" y="3442016"/>
            <a:ext cx="1754259" cy="52875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names of the Amazon services that handle the respective area of development.</a:t>
            </a:r>
            <a:endParaRPr lang="en-US" sz="1400"/>
          </a:p>
        </p:txBody>
      </p:sp>
      <p:sp>
        <p:nvSpPr>
          <p:cNvPr id="17" name="Content Placeholder 2"/>
          <p:cNvSpPr txBox="1">
            <a:spLocks/>
          </p:cNvSpPr>
          <p:nvPr/>
        </p:nvSpPr>
        <p:spPr>
          <a:xfrm>
            <a:off x="1636641" y="2252970"/>
            <a:ext cx="1478793" cy="263653"/>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phases of development</a:t>
            </a:r>
            <a:endParaRPr lang="en-US" sz="1400"/>
          </a:p>
        </p:txBody>
      </p:sp>
      <p:pic>
        <p:nvPicPr>
          <p:cNvPr id="18" name="Picture 17" descr="Arrow_1_0003_black_right-down-.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97677" flipH="1">
            <a:off x="1098569" y="2441320"/>
            <a:ext cx="532774" cy="226577"/>
          </a:xfrm>
          <a:prstGeom prst="rect">
            <a:avLst/>
          </a:prstGeom>
          <a:scene3d>
            <a:camera prst="orthographicFront">
              <a:rot lat="0" lon="0" rev="1500000"/>
            </a:camera>
            <a:lightRig rig="threePt" dir="t"/>
          </a:scene3d>
        </p:spPr>
      </p:pic>
      <p:grpSp>
        <p:nvGrpSpPr>
          <p:cNvPr id="16" name="Group 15"/>
          <p:cNvGrpSpPr/>
          <p:nvPr/>
        </p:nvGrpSpPr>
        <p:grpSpPr>
          <a:xfrm>
            <a:off x="270625" y="289880"/>
            <a:ext cx="1725158" cy="282002"/>
            <a:chOff x="266700" y="6977"/>
            <a:chExt cx="1725158" cy="282002"/>
          </a:xfrm>
        </p:grpSpPr>
        <p:sp>
          <p:nvSpPr>
            <p:cNvPr id="19" name="Rectangle 18"/>
            <p:cNvSpPr/>
            <p:nvPr/>
          </p:nvSpPr>
          <p:spPr>
            <a:xfrm>
              <a:off x="266700" y="6977"/>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0" name="Rectangle 19"/>
            <p:cNvSpPr/>
            <p:nvPr/>
          </p:nvSpPr>
          <p:spPr>
            <a:xfrm>
              <a:off x="638428" y="6977"/>
              <a:ext cx="259282" cy="274282"/>
            </a:xfrm>
            <a:prstGeom prst="rect">
              <a:avLst/>
            </a:prstGeom>
            <a:solidFill>
              <a:schemeClr val="bg1">
                <a:lumMod val="50000"/>
              </a:schemeClr>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bg1"/>
                  </a:solidFill>
                  <a:cs typeface="Arial Unicode MS" pitchFamily="34" charset="-128"/>
                </a:rPr>
                <a:t>2</a:t>
              </a:r>
              <a:endParaRPr kumimoji="0" lang="en-US" sz="1100" b="0" i="0" u="none" strike="noStrike" kern="0" cap="none" spc="0" normalizeH="0" baseline="0" noProof="0">
                <a:ln>
                  <a:noFill/>
                </a:ln>
                <a:solidFill>
                  <a:schemeClr val="bg1"/>
                </a:solidFill>
                <a:effectLst/>
                <a:uLnTx/>
                <a:uFillTx/>
                <a:latin typeface="Calibri"/>
                <a:cs typeface="Arial Unicode MS" pitchFamily="34" charset="-128"/>
              </a:endParaRPr>
            </a:p>
          </p:txBody>
        </p:sp>
        <p:sp>
          <p:nvSpPr>
            <p:cNvPr id="21" name="Rectangle 20"/>
            <p:cNvSpPr/>
            <p:nvPr/>
          </p:nvSpPr>
          <p:spPr>
            <a:xfrm>
              <a:off x="999638" y="13828"/>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3</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2" name="Rectangle 21"/>
            <p:cNvSpPr/>
            <p:nvPr/>
          </p:nvSpPr>
          <p:spPr>
            <a:xfrm>
              <a:off x="1371366" y="13828"/>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4</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3" name="Rectangle 22"/>
            <p:cNvSpPr/>
            <p:nvPr/>
          </p:nvSpPr>
          <p:spPr>
            <a:xfrm>
              <a:off x="1732576" y="14697"/>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5</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grpSp>
    </p:spTree>
    <p:extLst>
      <p:ext uri="{BB962C8B-B14F-4D97-AF65-F5344CB8AC3E}">
        <p14:creationId xmlns:p14="http://schemas.microsoft.com/office/powerpoint/2010/main" val="230960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725541" y="330314"/>
            <a:ext cx="1193701" cy="448632"/>
          </a:xfrm>
          <a:prstGeom prst="rect">
            <a:avLst/>
          </a:prstGeom>
        </p:spPr>
      </p:pic>
      <p:sp>
        <p:nvSpPr>
          <p:cNvPr id="9" name="Content Placeholder 2"/>
          <p:cNvSpPr txBox="1">
            <a:spLocks/>
          </p:cNvSpPr>
          <p:nvPr/>
        </p:nvSpPr>
        <p:spPr>
          <a:xfrm>
            <a:off x="6708449" y="1073126"/>
            <a:ext cx="2206951" cy="671008"/>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400"/>
              <a:t>AWS offers an end-to-end development flow. </a:t>
            </a:r>
          </a:p>
        </p:txBody>
      </p:sp>
      <p:pic>
        <p:nvPicPr>
          <p:cNvPr id="14" name="Picture 13" descr="Arrow_1_0003_black_right-down-.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3340589" flipH="1" flipV="1">
            <a:off x="1106660" y="3117085"/>
            <a:ext cx="532774" cy="226577"/>
          </a:xfrm>
          <a:prstGeom prst="rect">
            <a:avLst/>
          </a:prstGeom>
          <a:scene3d>
            <a:camera prst="orthographicFront">
              <a:rot lat="0" lon="0" rev="1500000"/>
            </a:camera>
            <a:lightRig rig="threePt" dir="t"/>
          </a:scene3d>
        </p:spPr>
      </p:pic>
      <p:sp>
        <p:nvSpPr>
          <p:cNvPr id="15" name="Content Placeholder 2"/>
          <p:cNvSpPr txBox="1">
            <a:spLocks/>
          </p:cNvSpPr>
          <p:nvPr/>
        </p:nvSpPr>
        <p:spPr>
          <a:xfrm>
            <a:off x="1636641" y="3162921"/>
            <a:ext cx="1399005" cy="52875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names of the Amazon services that handle a area of development.</a:t>
            </a:r>
            <a:endParaRPr lang="en-US" sz="1400"/>
          </a:p>
        </p:txBody>
      </p:sp>
      <p:sp>
        <p:nvSpPr>
          <p:cNvPr id="17" name="Content Placeholder 2"/>
          <p:cNvSpPr txBox="1">
            <a:spLocks/>
          </p:cNvSpPr>
          <p:nvPr/>
        </p:nvSpPr>
        <p:spPr>
          <a:xfrm>
            <a:off x="1636641" y="1973875"/>
            <a:ext cx="1478793" cy="409791"/>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phases of development</a:t>
            </a:r>
            <a:endParaRPr lang="en-US" sz="1400"/>
          </a:p>
        </p:txBody>
      </p:sp>
      <p:pic>
        <p:nvPicPr>
          <p:cNvPr id="18" name="Picture 17" descr="Arrow_1_0003_black_right-down-.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97677" flipH="1">
            <a:off x="1098569" y="2162225"/>
            <a:ext cx="532774" cy="226577"/>
          </a:xfrm>
          <a:prstGeom prst="rect">
            <a:avLst/>
          </a:prstGeom>
          <a:scene3d>
            <a:camera prst="orthographicFront">
              <a:rot lat="0" lon="0" rev="1500000"/>
            </a:camera>
            <a:lightRig rig="threePt" dir="t"/>
          </a:scene3d>
        </p:spPr>
      </p:pic>
      <p:pic>
        <p:nvPicPr>
          <p:cNvPr id="5" name="Picture 4"/>
          <p:cNvPicPr>
            <a:picLocks noChangeAspect="1"/>
          </p:cNvPicPr>
          <p:nvPr/>
        </p:nvPicPr>
        <p:blipFill>
          <a:blip r:embed="rId4"/>
          <a:stretch>
            <a:fillRect/>
          </a:stretch>
        </p:blipFill>
        <p:spPr>
          <a:xfrm>
            <a:off x="266700" y="467789"/>
            <a:ext cx="6208844" cy="3851640"/>
          </a:xfrm>
          <a:prstGeom prst="rect">
            <a:avLst/>
          </a:prstGeom>
        </p:spPr>
      </p:pic>
      <p:pic>
        <p:nvPicPr>
          <p:cNvPr id="6" name="Picture 5"/>
          <p:cNvPicPr>
            <a:picLocks noChangeAspect="1"/>
          </p:cNvPicPr>
          <p:nvPr/>
        </p:nvPicPr>
        <p:blipFill>
          <a:blip r:embed="rId5"/>
          <a:stretch>
            <a:fillRect/>
          </a:stretch>
        </p:blipFill>
        <p:spPr>
          <a:xfrm>
            <a:off x="736039" y="3248599"/>
            <a:ext cx="5739506" cy="3112599"/>
          </a:xfrm>
          <a:prstGeom prst="rect">
            <a:avLst/>
          </a:prstGeom>
        </p:spPr>
      </p:pic>
      <p:pic>
        <p:nvPicPr>
          <p:cNvPr id="7" name="Picture 6"/>
          <p:cNvPicPr>
            <a:picLocks noChangeAspect="1"/>
          </p:cNvPicPr>
          <p:nvPr/>
        </p:nvPicPr>
        <p:blipFill>
          <a:blip r:embed="rId6"/>
          <a:stretch>
            <a:fillRect/>
          </a:stretch>
        </p:blipFill>
        <p:spPr>
          <a:xfrm>
            <a:off x="776498" y="6174311"/>
            <a:ext cx="5739232" cy="2942133"/>
          </a:xfrm>
          <a:prstGeom prst="rect">
            <a:avLst/>
          </a:prstGeom>
        </p:spPr>
      </p:pic>
      <p:sp>
        <p:nvSpPr>
          <p:cNvPr id="8" name="Rectangle 7"/>
          <p:cNvSpPr/>
          <p:nvPr/>
        </p:nvSpPr>
        <p:spPr>
          <a:xfrm>
            <a:off x="266700" y="764776"/>
            <a:ext cx="388755" cy="2749478"/>
          </a:xfrm>
          <a:prstGeom prst="rect">
            <a:avLst/>
          </a:prstGeom>
          <a:noFill/>
          <a:ln w="28575" cap="flat" cmpd="sng" algn="ctr">
            <a:solidFill>
              <a:srgbClr val="C00000"/>
            </a:solidFill>
            <a:prstDash val="solid"/>
          </a:ln>
          <a:effectLst/>
        </p:spPr>
        <p:txBody>
          <a:bodyPr vert="horz" lIns="91440" tIns="91440" rIns="91440" bIns="91440" rtlCol="0" anchor="ctr"/>
          <a:lstStyle/>
          <a:p>
            <a:pPr marL="0" marR="0" indent="0" algn="ctr" defTabSz="914400" eaLnBrk="1" fontAlgn="auto" latinLnBrk="0" hangingPunct="1">
              <a:lnSpc>
                <a:spcPts val="1720"/>
              </a:lnSpc>
              <a:spcBef>
                <a:spcPts val="0"/>
              </a:spcBef>
              <a:spcAft>
                <a:spcPts val="0"/>
              </a:spcAft>
              <a:buClr>
                <a:srgbClr val="FFFFFF"/>
              </a:buClr>
              <a:buSzTx/>
              <a:buFontTx/>
              <a:buNone/>
              <a:tabLst/>
            </a:pPr>
            <a:endParaRPr kumimoji="0" lang="en-US" sz="1200" b="0" i="0" u="none" strike="noStrike" kern="0" cap="none" spc="0" normalizeH="0" baseline="0" noProof="0">
              <a:ln>
                <a:noFill/>
              </a:ln>
              <a:solidFill>
                <a:schemeClr val="accent3"/>
              </a:solidFill>
              <a:effectLst/>
              <a:uLnTx/>
              <a:uFillTx/>
              <a:latin typeface="Calibri"/>
              <a:ea typeface="+mn-ea"/>
              <a:cs typeface="Arial Unicode MS" pitchFamily="34" charset="-128"/>
            </a:endParaRPr>
          </a:p>
        </p:txBody>
      </p:sp>
      <p:grpSp>
        <p:nvGrpSpPr>
          <p:cNvPr id="23" name="Group 22"/>
          <p:cNvGrpSpPr/>
          <p:nvPr/>
        </p:nvGrpSpPr>
        <p:grpSpPr>
          <a:xfrm>
            <a:off x="266700" y="100114"/>
            <a:ext cx="1725158" cy="295450"/>
            <a:chOff x="266700" y="338749"/>
            <a:chExt cx="1725158" cy="295450"/>
          </a:xfrm>
        </p:grpSpPr>
        <p:sp>
          <p:nvSpPr>
            <p:cNvPr id="24" name="Rectangle 23"/>
            <p:cNvSpPr/>
            <p:nvPr/>
          </p:nvSpPr>
          <p:spPr>
            <a:xfrm>
              <a:off x="266700"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5" name="Rectangle 24"/>
            <p:cNvSpPr/>
            <p:nvPr/>
          </p:nvSpPr>
          <p:spPr>
            <a:xfrm>
              <a:off x="638428"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cs typeface="Arial Unicode MS" pitchFamily="34" charset="-128"/>
                </a:rPr>
                <a:t>2</a:t>
              </a:r>
              <a:endParaRPr kumimoji="0" lang="en-US" sz="1100" b="0" i="0" u="none" strike="noStrike" kern="0" cap="none" spc="0" normalizeH="0" baseline="0" noProof="0">
                <a:ln>
                  <a:noFill/>
                </a:ln>
                <a:effectLst/>
                <a:uLnTx/>
                <a:uFillTx/>
                <a:latin typeface="Calibri"/>
                <a:cs typeface="Arial Unicode MS" pitchFamily="34" charset="-128"/>
              </a:endParaRPr>
            </a:p>
          </p:txBody>
        </p:sp>
        <p:sp>
          <p:nvSpPr>
            <p:cNvPr id="26" name="Rectangle 25"/>
            <p:cNvSpPr/>
            <p:nvPr/>
          </p:nvSpPr>
          <p:spPr>
            <a:xfrm>
              <a:off x="999638" y="34560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3</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7" name="Rectangle 26"/>
            <p:cNvSpPr/>
            <p:nvPr/>
          </p:nvSpPr>
          <p:spPr>
            <a:xfrm>
              <a:off x="1371366" y="34560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4</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8" name="Rectangle 27"/>
            <p:cNvSpPr/>
            <p:nvPr/>
          </p:nvSpPr>
          <p:spPr>
            <a:xfrm>
              <a:off x="1732576" y="359917"/>
              <a:ext cx="259282" cy="274282"/>
            </a:xfrm>
            <a:prstGeom prst="rect">
              <a:avLst/>
            </a:prstGeom>
            <a:solidFill>
              <a:schemeClr val="bg1">
                <a:lumMod val="50000"/>
              </a:schemeClr>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bg1"/>
                  </a:solidFill>
                  <a:cs typeface="Arial Unicode MS" pitchFamily="34" charset="-128"/>
                </a:rPr>
                <a:t>5</a:t>
              </a:r>
              <a:endParaRPr kumimoji="0" lang="en-US" sz="1100" b="0" i="0" u="none" strike="noStrike" kern="0" cap="none" spc="0" normalizeH="0" baseline="0" noProof="0">
                <a:ln>
                  <a:noFill/>
                </a:ln>
                <a:solidFill>
                  <a:schemeClr val="bg1"/>
                </a:solidFill>
                <a:effectLst/>
                <a:uLnTx/>
                <a:uFillTx/>
                <a:latin typeface="Calibri"/>
                <a:cs typeface="Arial Unicode MS" pitchFamily="34" charset="-128"/>
              </a:endParaRPr>
            </a:p>
          </p:txBody>
        </p:sp>
      </p:grpSp>
      <p:sp>
        <p:nvSpPr>
          <p:cNvPr id="32" name="Content Placeholder 2"/>
          <p:cNvSpPr txBox="1">
            <a:spLocks/>
          </p:cNvSpPr>
          <p:nvPr/>
        </p:nvSpPr>
        <p:spPr>
          <a:xfrm>
            <a:off x="1072570" y="697670"/>
            <a:ext cx="1478793" cy="680468"/>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The stages of development are outlined clearly and the user can go into each of these to configure. </a:t>
            </a:r>
            <a:endParaRPr lang="en-US" sz="1400"/>
          </a:p>
        </p:txBody>
      </p:sp>
      <p:pic>
        <p:nvPicPr>
          <p:cNvPr id="33" name="Picture 32" descr="Arrow_1_0003_black_right-down-.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97677" flipH="1">
            <a:off x="534498" y="886020"/>
            <a:ext cx="532774" cy="226577"/>
          </a:xfrm>
          <a:prstGeom prst="rect">
            <a:avLst/>
          </a:prstGeom>
          <a:scene3d>
            <a:camera prst="orthographicFront">
              <a:rot lat="0" lon="0" rev="1500000"/>
            </a:camera>
            <a:lightRig rig="threePt" dir="t"/>
          </a:scene3d>
        </p:spPr>
      </p:pic>
    </p:spTree>
    <p:extLst>
      <p:ext uri="{BB962C8B-B14F-4D97-AF65-F5344CB8AC3E}">
        <p14:creationId xmlns:p14="http://schemas.microsoft.com/office/powerpoint/2010/main" val="135504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 y="425454"/>
            <a:ext cx="6210300" cy="3694113"/>
          </a:xfrm>
          <a:prstGeom prst="rect">
            <a:avLst/>
          </a:prstGeom>
          <a:ln>
            <a:solidFill>
              <a:schemeClr val="bg1">
                <a:lumMod val="75000"/>
              </a:schemeClr>
            </a:solidFill>
          </a:ln>
        </p:spPr>
      </p:pic>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#10:  Make App Dev easy</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34530"/>
          <a:stretch/>
        </p:blipFill>
        <p:spPr>
          <a:xfrm>
            <a:off x="4744895" y="1574354"/>
            <a:ext cx="4200338" cy="3554881"/>
          </a:xfrm>
          <a:prstGeom prst="rect">
            <a:avLst/>
          </a:prstGeom>
          <a:ln>
            <a:solidFill>
              <a:schemeClr val="bg1">
                <a:lumMod val="50000"/>
              </a:schemeClr>
            </a:solidFill>
          </a:ln>
        </p:spPr>
      </p:pic>
      <p:pic>
        <p:nvPicPr>
          <p:cNvPr id="9" name="Picture 8"/>
          <p:cNvPicPr>
            <a:picLocks noChangeAspect="1"/>
          </p:cNvPicPr>
          <p:nvPr/>
        </p:nvPicPr>
        <p:blipFill>
          <a:blip r:embed="rId5"/>
          <a:stretch>
            <a:fillRect/>
          </a:stretch>
        </p:blipFill>
        <p:spPr>
          <a:xfrm>
            <a:off x="6725541" y="330314"/>
            <a:ext cx="1193701" cy="448632"/>
          </a:xfrm>
          <a:prstGeom prst="rect">
            <a:avLst/>
          </a:prstGeom>
        </p:spPr>
      </p:pic>
      <p:pic>
        <p:nvPicPr>
          <p:cNvPr id="15" name="Picture 14"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2333856" y="1293665"/>
            <a:ext cx="532774" cy="286729"/>
          </a:xfrm>
          <a:prstGeom prst="rect">
            <a:avLst/>
          </a:prstGeom>
          <a:scene3d>
            <a:camera prst="orthographicFront">
              <a:rot lat="0" lon="0" rev="1500000"/>
            </a:camera>
            <a:lightRig rig="threePt" dir="t"/>
          </a:scene3d>
        </p:spPr>
      </p:pic>
      <p:sp>
        <p:nvSpPr>
          <p:cNvPr id="16" name="Content Placeholder 2"/>
          <p:cNvSpPr txBox="1">
            <a:spLocks/>
          </p:cNvSpPr>
          <p:nvPr/>
        </p:nvSpPr>
        <p:spPr>
          <a:xfrm>
            <a:off x="2866630" y="1172653"/>
            <a:ext cx="1794382" cy="912241"/>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a:t>AWS comes with a built in GIT repository and a GIT project is automatically created. This is convenient relative to other cloud platforms where you need to have your own GIT repository. </a:t>
            </a:r>
            <a:endParaRPr lang="en-US" sz="1400"/>
          </a:p>
        </p:txBody>
      </p:sp>
      <p:sp>
        <p:nvSpPr>
          <p:cNvPr id="18" name="Content Placeholder 2"/>
          <p:cNvSpPr txBox="1">
            <a:spLocks/>
          </p:cNvSpPr>
          <p:nvPr/>
        </p:nvSpPr>
        <p:spPr>
          <a:xfrm>
            <a:off x="7213128" y="1172653"/>
            <a:ext cx="1583739" cy="741567"/>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900"/>
              <a:t>AWS provides a helpful hand to the developer with this page of instructions for connecting a GIT client and CLI to the GIT repository. </a:t>
            </a:r>
            <a:endParaRPr lang="en-US" sz="1400"/>
          </a:p>
        </p:txBody>
      </p:sp>
      <p:cxnSp>
        <p:nvCxnSpPr>
          <p:cNvPr id="4" name="Straight Arrow Connector 3"/>
          <p:cNvCxnSpPr/>
          <p:nvPr/>
        </p:nvCxnSpPr>
        <p:spPr>
          <a:xfrm>
            <a:off x="6085211" y="1420606"/>
            <a:ext cx="0" cy="30749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9" name="Picture 18" descr="Arrow_1_0003_black_right-dow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6728168" y="1800259"/>
            <a:ext cx="532774" cy="286729"/>
          </a:xfrm>
          <a:prstGeom prst="rect">
            <a:avLst/>
          </a:prstGeom>
          <a:scene3d>
            <a:camera prst="orthographicFront">
              <a:rot lat="0" lon="0" rev="1500000"/>
            </a:camera>
            <a:lightRig rig="threePt" dir="t"/>
          </a:scene3d>
        </p:spPr>
      </p:pic>
      <p:cxnSp>
        <p:nvCxnSpPr>
          <p:cNvPr id="6" name="Straight Connector 5"/>
          <p:cNvCxnSpPr/>
          <p:nvPr/>
        </p:nvCxnSpPr>
        <p:spPr>
          <a:xfrm>
            <a:off x="4744895" y="1801859"/>
            <a:ext cx="978885"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nvGrpSpPr>
          <p:cNvPr id="20" name="Group 19"/>
          <p:cNvGrpSpPr/>
          <p:nvPr/>
        </p:nvGrpSpPr>
        <p:grpSpPr>
          <a:xfrm>
            <a:off x="266700" y="57779"/>
            <a:ext cx="1725158" cy="286983"/>
            <a:chOff x="266700" y="338749"/>
            <a:chExt cx="1725158" cy="286983"/>
          </a:xfrm>
        </p:grpSpPr>
        <p:sp>
          <p:nvSpPr>
            <p:cNvPr id="21" name="Rectangle 20"/>
            <p:cNvSpPr/>
            <p:nvPr/>
          </p:nvSpPr>
          <p:spPr>
            <a:xfrm>
              <a:off x="266700"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2" name="Rectangle 21"/>
            <p:cNvSpPr/>
            <p:nvPr/>
          </p:nvSpPr>
          <p:spPr>
            <a:xfrm>
              <a:off x="638428"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cs typeface="Arial Unicode MS" pitchFamily="34" charset="-128"/>
                </a:rPr>
                <a:t>2</a:t>
              </a:r>
              <a:endParaRPr kumimoji="0" lang="en-US" sz="1100" b="0" i="0" u="none" strike="noStrike" kern="0" cap="none" spc="0" normalizeH="0" baseline="0" noProof="0">
                <a:ln>
                  <a:noFill/>
                </a:ln>
                <a:effectLst/>
                <a:uLnTx/>
                <a:uFillTx/>
                <a:latin typeface="Calibri"/>
                <a:cs typeface="Arial Unicode MS" pitchFamily="34" charset="-128"/>
              </a:endParaRPr>
            </a:p>
          </p:txBody>
        </p:sp>
        <p:sp>
          <p:nvSpPr>
            <p:cNvPr id="23" name="Rectangle 22"/>
            <p:cNvSpPr/>
            <p:nvPr/>
          </p:nvSpPr>
          <p:spPr>
            <a:xfrm>
              <a:off x="999638" y="34560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3</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4" name="Rectangle 23"/>
            <p:cNvSpPr/>
            <p:nvPr/>
          </p:nvSpPr>
          <p:spPr>
            <a:xfrm>
              <a:off x="1371366" y="34560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4</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5" name="Rectangle 24"/>
            <p:cNvSpPr/>
            <p:nvPr/>
          </p:nvSpPr>
          <p:spPr>
            <a:xfrm>
              <a:off x="1732576" y="35145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cs typeface="Arial Unicode MS" pitchFamily="34" charset="-128"/>
                </a:rPr>
                <a:t>5</a:t>
              </a:r>
              <a:endParaRPr kumimoji="0" lang="en-US" sz="1100" b="0" i="0" u="none" strike="noStrike" kern="0" cap="none" spc="0" normalizeH="0" baseline="0" noProof="0">
                <a:ln>
                  <a:noFill/>
                </a:ln>
                <a:effectLst/>
                <a:uLnTx/>
                <a:uFillTx/>
                <a:latin typeface="Calibri"/>
                <a:cs typeface="Arial Unicode MS" pitchFamily="34" charset="-128"/>
              </a:endParaRPr>
            </a:p>
          </p:txBody>
        </p:sp>
      </p:grpSp>
      <p:sp>
        <p:nvSpPr>
          <p:cNvPr id="26" name="TextBox 25"/>
          <p:cNvSpPr txBox="1"/>
          <p:nvPr/>
        </p:nvSpPr>
        <p:spPr>
          <a:xfrm>
            <a:off x="2039194" y="66986"/>
            <a:ext cx="267037" cy="291685"/>
          </a:xfrm>
          <a:prstGeom prst="rect">
            <a:avLst/>
          </a:prstGeom>
          <a:noFill/>
          <a:ln>
            <a:noFill/>
          </a:ln>
        </p:spPr>
        <p:txBody>
          <a:bodyPr wrap="none" tIns="91440" bIns="91440" rtlCol="0" anchor="ctr" anchorCtr="0">
            <a:noAutofit/>
          </a:bodyPr>
          <a:lstStyle/>
          <a:p>
            <a:pPr algn="ctr"/>
            <a:r>
              <a:rPr lang="en-US" sz="2000"/>
              <a:t>+</a:t>
            </a:r>
            <a:endParaRPr lang="en-US" sz="2000" err="1"/>
          </a:p>
        </p:txBody>
      </p:sp>
      <p:sp>
        <p:nvSpPr>
          <p:cNvPr id="27" name="Rectangle 26"/>
          <p:cNvSpPr/>
          <p:nvPr/>
        </p:nvSpPr>
        <p:spPr>
          <a:xfrm>
            <a:off x="2297668" y="85691"/>
            <a:ext cx="259282" cy="274282"/>
          </a:xfrm>
          <a:prstGeom prst="rect">
            <a:avLst/>
          </a:prstGeom>
          <a:solidFill>
            <a:schemeClr val="bg1">
              <a:lumMod val="50000"/>
            </a:schemeClr>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dirty="0">
                <a:solidFill>
                  <a:schemeClr val="bg1"/>
                </a:solidFill>
                <a:cs typeface="Arial Unicode MS" pitchFamily="34" charset="-128"/>
              </a:rPr>
              <a:t>C</a:t>
            </a:r>
            <a:endParaRPr kumimoji="0" lang="en-US" sz="1100" b="0" i="0" u="none" strike="noStrike" kern="0" cap="none" spc="0" normalizeH="0" baseline="0" noProof="0" dirty="0">
              <a:ln>
                <a:noFill/>
              </a:ln>
              <a:solidFill>
                <a:schemeClr val="bg1"/>
              </a:solidFill>
              <a:effectLst/>
              <a:uLnTx/>
              <a:uFillTx/>
              <a:latin typeface="Calibri"/>
              <a:cs typeface="Arial Unicode MS" pitchFamily="34" charset="-128"/>
            </a:endParaRPr>
          </a:p>
        </p:txBody>
      </p:sp>
    </p:spTree>
    <p:extLst>
      <p:ext uri="{BB962C8B-B14F-4D97-AF65-F5344CB8AC3E}">
        <p14:creationId xmlns:p14="http://schemas.microsoft.com/office/powerpoint/2010/main" val="104385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152374" y="4813143"/>
            <a:ext cx="4048944" cy="204354"/>
          </a:xfrm>
          <a:prstGeom prst="rect">
            <a:avLst/>
          </a:prstGeom>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None/>
            </a:pPr>
            <a:r>
              <a:rPr lang="en-US" sz="1000"/>
              <a:t>Design Principle #10:  Make App Dev easy</a:t>
            </a:r>
          </a:p>
        </p:txBody>
      </p:sp>
      <p:grpSp>
        <p:nvGrpSpPr>
          <p:cNvPr id="20" name="Group 19"/>
          <p:cNvGrpSpPr/>
          <p:nvPr/>
        </p:nvGrpSpPr>
        <p:grpSpPr>
          <a:xfrm>
            <a:off x="266700" y="329889"/>
            <a:ext cx="1725158" cy="286983"/>
            <a:chOff x="266700" y="338749"/>
            <a:chExt cx="1725158" cy="286983"/>
          </a:xfrm>
        </p:grpSpPr>
        <p:sp>
          <p:nvSpPr>
            <p:cNvPr id="21" name="Rectangle 20"/>
            <p:cNvSpPr/>
            <p:nvPr/>
          </p:nvSpPr>
          <p:spPr>
            <a:xfrm>
              <a:off x="266700"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a:solidFill>
                    <a:schemeClr val="accent3"/>
                  </a:solidFill>
                  <a:cs typeface="Arial Unicode MS" pitchFamily="34" charset="-128"/>
                </a:rPr>
                <a:t>1</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2" name="Rectangle 21"/>
            <p:cNvSpPr/>
            <p:nvPr/>
          </p:nvSpPr>
          <p:spPr>
            <a:xfrm>
              <a:off x="638428" y="338749"/>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cs typeface="Arial Unicode MS" pitchFamily="34" charset="-128"/>
                </a:rPr>
                <a:t>2</a:t>
              </a:r>
              <a:endParaRPr kumimoji="0" lang="en-US" sz="1100" b="0" i="0" u="none" strike="noStrike" kern="0" cap="none" spc="0" normalizeH="0" baseline="0" noProof="0">
                <a:ln>
                  <a:noFill/>
                </a:ln>
                <a:effectLst/>
                <a:uLnTx/>
                <a:uFillTx/>
                <a:latin typeface="Calibri"/>
                <a:cs typeface="Arial Unicode MS" pitchFamily="34" charset="-128"/>
              </a:endParaRPr>
            </a:p>
          </p:txBody>
        </p:sp>
        <p:sp>
          <p:nvSpPr>
            <p:cNvPr id="23" name="Rectangle 22"/>
            <p:cNvSpPr/>
            <p:nvPr/>
          </p:nvSpPr>
          <p:spPr>
            <a:xfrm>
              <a:off x="999638" y="34560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accent3"/>
                  </a:solidFill>
                  <a:cs typeface="Arial Unicode MS" pitchFamily="34" charset="-128"/>
                </a:rPr>
                <a:t>3</a:t>
              </a:r>
              <a:endParaRPr kumimoji="0" lang="en-US" sz="1100" b="0" i="0" u="none" strike="noStrike" kern="0" cap="none" spc="0" normalizeH="0" baseline="0" noProof="0">
                <a:ln>
                  <a:noFill/>
                </a:ln>
                <a:solidFill>
                  <a:schemeClr val="accent3"/>
                </a:solidFill>
                <a:effectLst/>
                <a:uLnTx/>
                <a:uFillTx/>
                <a:latin typeface="Calibri"/>
                <a:cs typeface="Arial Unicode MS" pitchFamily="34" charset="-128"/>
              </a:endParaRPr>
            </a:p>
          </p:txBody>
        </p:sp>
        <p:sp>
          <p:nvSpPr>
            <p:cNvPr id="24" name="Rectangle 23"/>
            <p:cNvSpPr/>
            <p:nvPr/>
          </p:nvSpPr>
          <p:spPr>
            <a:xfrm>
              <a:off x="1371366" y="345600"/>
              <a:ext cx="259282" cy="274282"/>
            </a:xfrm>
            <a:prstGeom prst="rect">
              <a:avLst/>
            </a:prstGeom>
            <a:solidFill>
              <a:schemeClr val="bg1">
                <a:lumMod val="50000"/>
              </a:schemeClr>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solidFill>
                    <a:schemeClr val="bg1"/>
                  </a:solidFill>
                  <a:cs typeface="Arial Unicode MS" pitchFamily="34" charset="-128"/>
                </a:rPr>
                <a:t>4</a:t>
              </a:r>
              <a:endParaRPr kumimoji="0" lang="en-US" sz="1100" b="0" i="0" u="none" strike="noStrike" kern="0" cap="none" spc="0" normalizeH="0" baseline="0" noProof="0">
                <a:ln>
                  <a:noFill/>
                </a:ln>
                <a:solidFill>
                  <a:schemeClr val="bg1"/>
                </a:solidFill>
                <a:effectLst/>
                <a:uLnTx/>
                <a:uFillTx/>
                <a:latin typeface="Calibri"/>
                <a:cs typeface="Arial Unicode MS" pitchFamily="34" charset="-128"/>
              </a:endParaRPr>
            </a:p>
          </p:txBody>
        </p:sp>
        <p:sp>
          <p:nvSpPr>
            <p:cNvPr id="25" name="Rectangle 24"/>
            <p:cNvSpPr/>
            <p:nvPr/>
          </p:nvSpPr>
          <p:spPr>
            <a:xfrm>
              <a:off x="1732576" y="351450"/>
              <a:ext cx="259282" cy="274282"/>
            </a:xfrm>
            <a:prstGeom prst="rect">
              <a:avLst/>
            </a:prstGeom>
            <a:solidFill>
              <a:schemeClr val="bg1"/>
            </a:solidFill>
            <a:ln w="9525" cap="flat" cmpd="sng" algn="ctr">
              <a:solidFill>
                <a:schemeClr val="tx1"/>
              </a:solidFill>
              <a:prstDash val="solid"/>
            </a:ln>
            <a:effectLst/>
          </p:spPr>
          <p:txBody>
            <a:bodyPr vert="horz" lIns="91440" tIns="91440" rIns="91440" bIns="91440" rtlCol="0" anchor="ctr"/>
            <a:lstStyle/>
            <a:p>
              <a:pPr algn="ctr" defTabSz="914400">
                <a:lnSpc>
                  <a:spcPts val="1720"/>
                </a:lnSpc>
                <a:buClr>
                  <a:srgbClr val="FFFFFF"/>
                </a:buClr>
              </a:pPr>
              <a:r>
                <a:rPr lang="en-US" sz="1100" kern="0" noProof="0">
                  <a:cs typeface="Arial Unicode MS" pitchFamily="34" charset="-128"/>
                </a:rPr>
                <a:t>5</a:t>
              </a:r>
              <a:endParaRPr kumimoji="0" lang="en-US" sz="1100" b="0" i="0" u="none" strike="noStrike" kern="0" cap="none" spc="0" normalizeH="0" baseline="0" noProof="0">
                <a:ln>
                  <a:noFill/>
                </a:ln>
                <a:effectLst/>
                <a:uLnTx/>
                <a:uFillTx/>
                <a:latin typeface="Calibri"/>
                <a:cs typeface="Arial Unicode MS" pitchFamily="34" charset="-128"/>
              </a:endParaRPr>
            </a:p>
          </p:txBody>
        </p:sp>
      </p:grpSp>
      <p:pic>
        <p:nvPicPr>
          <p:cNvPr id="28" name="Picture 27"/>
          <p:cNvPicPr>
            <a:picLocks noChangeAspect="1"/>
          </p:cNvPicPr>
          <p:nvPr/>
        </p:nvPicPr>
        <p:blipFill rotWithShape="1">
          <a:blip r:embed="rId3"/>
          <a:srcRect r="22182" b="33384"/>
          <a:stretch/>
        </p:blipFill>
        <p:spPr>
          <a:xfrm>
            <a:off x="266700" y="746220"/>
            <a:ext cx="6212209" cy="3210783"/>
          </a:xfrm>
          <a:prstGeom prst="rect">
            <a:avLst/>
          </a:prstGeom>
        </p:spPr>
      </p:pic>
      <p:pic>
        <p:nvPicPr>
          <p:cNvPr id="29" name="Picture 28"/>
          <p:cNvPicPr>
            <a:picLocks noChangeAspect="1"/>
          </p:cNvPicPr>
          <p:nvPr/>
        </p:nvPicPr>
        <p:blipFill>
          <a:blip r:embed="rId4"/>
          <a:stretch>
            <a:fillRect/>
          </a:stretch>
        </p:blipFill>
        <p:spPr>
          <a:xfrm>
            <a:off x="6705601" y="349217"/>
            <a:ext cx="1993338" cy="381537"/>
          </a:xfrm>
          <a:prstGeom prst="rect">
            <a:avLst/>
          </a:prstGeom>
        </p:spPr>
      </p:pic>
      <p:pic>
        <p:nvPicPr>
          <p:cNvPr id="30" name="Picture 29" descr="Arrow_1_0003_black_right-down-.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4201318" y="2470600"/>
            <a:ext cx="532774" cy="286729"/>
          </a:xfrm>
          <a:prstGeom prst="rect">
            <a:avLst/>
          </a:prstGeom>
          <a:scene3d>
            <a:camera prst="orthographicFront">
              <a:rot lat="0" lon="0" rev="1500000"/>
            </a:camera>
            <a:lightRig rig="threePt" dir="t"/>
          </a:scene3d>
        </p:spPr>
      </p:pic>
      <p:sp>
        <p:nvSpPr>
          <p:cNvPr id="31" name="Content Placeholder 2"/>
          <p:cNvSpPr txBox="1">
            <a:spLocks/>
          </p:cNvSpPr>
          <p:nvPr/>
        </p:nvSpPr>
        <p:spPr>
          <a:xfrm>
            <a:off x="4734092" y="2349588"/>
            <a:ext cx="1794382" cy="2262872"/>
          </a:xfrm>
          <a:prstGeom prst="rect">
            <a:avLst/>
          </a:prstGeom>
          <a:solidFill>
            <a:schemeClr val="bg1"/>
          </a:solidFill>
          <a:ln>
            <a:solidFill>
              <a:schemeClr val="bg1">
                <a:lumMod val="85000"/>
              </a:schemeClr>
            </a:solidFill>
          </a:ln>
          <a:effectLst>
            <a:outerShdw blurRad="50800" dist="50800" dir="5400000" algn="ctr" rotWithShape="0">
              <a:srgbClr val="000000">
                <a:alpha val="11000"/>
              </a:srgbClr>
            </a:outerShdw>
          </a:effectLst>
        </p:spPr>
        <p:txBody>
          <a:bodyPr vert="horz" lIns="91440" tIns="45720" rIns="91440" bIns="45720" rtlCol="0">
            <a:noAutofit/>
          </a:bodyPr>
          <a:lstStyle>
            <a:lvl1pPr marL="342900" indent="-342900" algn="l" defTabSz="457200" rtl="0" eaLnBrk="1" latinLnBrk="0" hangingPunct="1">
              <a:lnSpc>
                <a:spcPts val="2880"/>
              </a:lnSpc>
              <a:spcBef>
                <a:spcPts val="1200"/>
              </a:spcBef>
              <a:spcAft>
                <a:spcPts val="200"/>
              </a:spcAft>
              <a:buClr>
                <a:schemeClr val="tx1"/>
              </a:buClr>
              <a:buFont typeface="Wingdings" charset="2"/>
              <a:buChar char="§"/>
              <a:defRPr sz="2400" b="0" kern="1200">
                <a:solidFill>
                  <a:schemeClr val="tx1"/>
                </a:solidFill>
                <a:latin typeface="+mn-lt"/>
                <a:ea typeface="+mn-ea"/>
                <a:cs typeface="+mn-cs"/>
              </a:defRPr>
            </a:lvl1pPr>
            <a:lvl2pPr marL="679450" indent="-285750" algn="l" defTabSz="457200" rtl="0" eaLnBrk="1" latinLnBrk="0" hangingPunct="1">
              <a:lnSpc>
                <a:spcPts val="2200"/>
              </a:lnSpc>
              <a:spcBef>
                <a:spcPts val="0"/>
              </a:spcBef>
              <a:spcAft>
                <a:spcPts val="600"/>
              </a:spcAft>
              <a:buClr>
                <a:schemeClr val="tx1"/>
              </a:buClr>
              <a:buFont typeface="Arial"/>
              <a:buChar char="–"/>
              <a:defRPr sz="2000" b="0" kern="1200" baseline="0">
                <a:solidFill>
                  <a:schemeClr val="tx1"/>
                </a:solidFill>
                <a:latin typeface="+mn-lt"/>
                <a:ea typeface="+mn-ea"/>
                <a:cs typeface="+mn-cs"/>
              </a:defRPr>
            </a:lvl2pPr>
            <a:lvl3pPr marL="977900" indent="-228600" algn="l" defTabSz="457200" rtl="0" eaLnBrk="1" latinLnBrk="0" hangingPunct="1">
              <a:lnSpc>
                <a:spcPts val="2200"/>
              </a:lnSpc>
              <a:spcBef>
                <a:spcPts val="0"/>
              </a:spcBef>
              <a:spcAft>
                <a:spcPts val="600"/>
              </a:spcAft>
              <a:buClr>
                <a:schemeClr val="tx1"/>
              </a:buClr>
              <a:buFont typeface="Wingdings" charset="2"/>
              <a:buChar char="§"/>
              <a:defRPr sz="1800" b="0" kern="1200" baseline="0">
                <a:solidFill>
                  <a:schemeClr val="tx1"/>
                </a:solidFill>
                <a:latin typeface="+mn-lt"/>
                <a:ea typeface="+mn-ea"/>
                <a:cs typeface="+mn-cs"/>
              </a:defRPr>
            </a:lvl3pPr>
            <a:lvl4pPr marL="1320800" marR="0" indent="-228600" algn="l" defTabSz="457200" rtl="0" eaLnBrk="1" fontAlgn="auto" latinLnBrk="0" hangingPunct="1">
              <a:lnSpc>
                <a:spcPts val="2200"/>
              </a:lnSpc>
              <a:spcBef>
                <a:spcPts val="0"/>
              </a:spcBef>
              <a:spcAft>
                <a:spcPts val="600"/>
              </a:spcAft>
              <a:buClr>
                <a:schemeClr val="tx1"/>
              </a:buClr>
              <a:buSzTx/>
              <a:buFont typeface="Arial"/>
              <a:buChar char="–"/>
              <a:tabLst/>
              <a:defRPr sz="1600" b="0" kern="1200">
                <a:solidFill>
                  <a:schemeClr val="tx1"/>
                </a:solidFill>
                <a:latin typeface="+mn-lt"/>
                <a:ea typeface="+mn-ea"/>
                <a:cs typeface="+mn-cs"/>
              </a:defRPr>
            </a:lvl4pPr>
            <a:lvl5pPr marL="1600200" indent="-228600" algn="l" defTabSz="457200" rtl="0" eaLnBrk="1" latinLnBrk="0" hangingPunct="1">
              <a:lnSpc>
                <a:spcPts val="2200"/>
              </a:lnSpc>
              <a:spcBef>
                <a:spcPts val="0"/>
              </a:spcBef>
              <a:spcAft>
                <a:spcPts val="600"/>
              </a:spcAft>
              <a:buClr>
                <a:schemeClr val="tx1"/>
              </a:buClr>
              <a:buFont typeface="Wingdings" charset="2"/>
              <a:buChar char="§"/>
              <a:tabLst/>
              <a:defRPr sz="1400" b="0" kern="1200"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1" indent="0">
              <a:lnSpc>
                <a:spcPct val="100000"/>
              </a:lnSpc>
              <a:spcBef>
                <a:spcPts val="600"/>
              </a:spcBef>
              <a:spcAft>
                <a:spcPts val="0"/>
              </a:spcAft>
              <a:buFont typeface="Arial"/>
              <a:buNone/>
            </a:pPr>
            <a:r>
              <a:rPr lang="en-US" sz="900" err="1"/>
              <a:t>OpenShift</a:t>
            </a:r>
            <a:r>
              <a:rPr lang="en-US" sz="900"/>
              <a:t> requires the user provide a GIT repository. They don’t make that apparent from the start and there is no way to save mid-stream. </a:t>
            </a:r>
          </a:p>
          <a:p>
            <a:pPr marL="0" lvl="1" indent="0">
              <a:lnSpc>
                <a:spcPct val="100000"/>
              </a:lnSpc>
              <a:spcBef>
                <a:spcPts val="600"/>
              </a:spcBef>
              <a:spcAft>
                <a:spcPts val="0"/>
              </a:spcAft>
              <a:buFont typeface="Arial"/>
              <a:buNone/>
            </a:pPr>
            <a:r>
              <a:rPr lang="en-US" sz="900"/>
              <a:t>AWS has a a final page that includes instructions and the configuration areas are clearly outlined, which gives the user much more assurance. </a:t>
            </a:r>
          </a:p>
          <a:p>
            <a:pPr marL="0" lvl="1" indent="0">
              <a:lnSpc>
                <a:spcPct val="100000"/>
              </a:lnSpc>
              <a:spcBef>
                <a:spcPts val="600"/>
              </a:spcBef>
              <a:spcAft>
                <a:spcPts val="0"/>
              </a:spcAft>
              <a:buFont typeface="Arial"/>
              <a:buNone/>
            </a:pPr>
            <a:r>
              <a:rPr lang="en-US" sz="900" err="1"/>
              <a:t>Bluemix</a:t>
            </a:r>
            <a:r>
              <a:rPr lang="en-US" sz="900"/>
              <a:t> shares a similar approach to </a:t>
            </a:r>
            <a:r>
              <a:rPr lang="en-US" sz="900" err="1"/>
              <a:t>OpenShift</a:t>
            </a:r>
            <a:r>
              <a:rPr lang="en-US" sz="900"/>
              <a:t>. </a:t>
            </a:r>
          </a:p>
          <a:p>
            <a:pPr marL="0" lvl="1" indent="0">
              <a:lnSpc>
                <a:spcPct val="100000"/>
              </a:lnSpc>
              <a:spcBef>
                <a:spcPts val="600"/>
              </a:spcBef>
              <a:spcAft>
                <a:spcPts val="0"/>
              </a:spcAft>
              <a:buFont typeface="Arial"/>
              <a:buNone/>
            </a:pPr>
            <a:endParaRPr lang="en-US" sz="900"/>
          </a:p>
        </p:txBody>
      </p:sp>
    </p:spTree>
    <p:extLst>
      <p:ext uri="{BB962C8B-B14F-4D97-AF65-F5344CB8AC3E}">
        <p14:creationId xmlns:p14="http://schemas.microsoft.com/office/powerpoint/2010/main" val="103616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8AB5-971A-244C-9E12-7B6653D2BEB7}"/>
              </a:ext>
            </a:extLst>
          </p:cNvPr>
          <p:cNvSpPr>
            <a:spLocks noGrp="1"/>
          </p:cNvSpPr>
          <p:nvPr>
            <p:ph type="title"/>
          </p:nvPr>
        </p:nvSpPr>
        <p:spPr/>
        <p:txBody>
          <a:bodyPr/>
          <a:lstStyle/>
          <a:p>
            <a:r>
              <a:rPr lang="en-US" dirty="0"/>
              <a:t>Final Steps</a:t>
            </a:r>
          </a:p>
        </p:txBody>
      </p:sp>
      <p:sp>
        <p:nvSpPr>
          <p:cNvPr id="3" name="Content Placeholder 2">
            <a:extLst>
              <a:ext uri="{FF2B5EF4-FFF2-40B4-BE49-F238E27FC236}">
                <a16:creationId xmlns:a16="http://schemas.microsoft.com/office/drawing/2014/main" id="{AEC0A32D-1423-B042-9967-AEA06AF1C758}"/>
              </a:ext>
            </a:extLst>
          </p:cNvPr>
          <p:cNvSpPr>
            <a:spLocks noGrp="1"/>
          </p:cNvSpPr>
          <p:nvPr>
            <p:ph sz="half" idx="1"/>
          </p:nvPr>
        </p:nvSpPr>
        <p:spPr/>
        <p:txBody>
          <a:bodyPr/>
          <a:lstStyle/>
          <a:p>
            <a:r>
              <a:rPr lang="en-US" dirty="0">
                <a:solidFill>
                  <a:schemeClr val="bg2"/>
                </a:solidFill>
                <a:latin typeface="+mn-lt"/>
              </a:rPr>
              <a:t>Identify key takeaways and next steps</a:t>
            </a:r>
          </a:p>
          <a:p>
            <a:r>
              <a:rPr lang="en-US" dirty="0">
                <a:solidFill>
                  <a:schemeClr val="bg2"/>
                </a:solidFill>
                <a:latin typeface="+mn-lt"/>
              </a:rPr>
              <a:t>Present to the teams</a:t>
            </a:r>
          </a:p>
          <a:p>
            <a:r>
              <a:rPr lang="en-US" dirty="0">
                <a:solidFill>
                  <a:schemeClr val="bg2"/>
                </a:solidFill>
                <a:latin typeface="+mn-lt"/>
              </a:rPr>
              <a:t>Write agile stories</a:t>
            </a:r>
          </a:p>
          <a:p>
            <a:r>
              <a:rPr lang="en-US" dirty="0">
                <a:solidFill>
                  <a:schemeClr val="bg2"/>
                </a:solidFill>
                <a:latin typeface="+mn-lt"/>
              </a:rPr>
              <a:t>Begin mockups of potential flows/ideas that take into consideration what we learned</a:t>
            </a:r>
          </a:p>
        </p:txBody>
      </p:sp>
      <p:sp>
        <p:nvSpPr>
          <p:cNvPr id="4" name="Text Placeholder 3">
            <a:extLst>
              <a:ext uri="{FF2B5EF4-FFF2-40B4-BE49-F238E27FC236}">
                <a16:creationId xmlns:a16="http://schemas.microsoft.com/office/drawing/2014/main" id="{5272FAD4-F7D2-814E-ADF3-423214CBE477}"/>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49269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1C024-54C1-9043-B4DF-0571C45265AC}"/>
              </a:ext>
            </a:extLst>
          </p:cNvPr>
          <p:cNvSpPr>
            <a:spLocks noGrp="1"/>
          </p:cNvSpPr>
          <p:nvPr>
            <p:ph type="title"/>
          </p:nvPr>
        </p:nvSpPr>
        <p:spPr/>
        <p:txBody>
          <a:bodyPr/>
          <a:lstStyle/>
          <a:p>
            <a:r>
              <a:rPr lang="en-US" dirty="0"/>
              <a:t>Timeline Samples</a:t>
            </a:r>
          </a:p>
        </p:txBody>
      </p:sp>
      <p:sp>
        <p:nvSpPr>
          <p:cNvPr id="4" name="Text Placeholder 3">
            <a:extLst>
              <a:ext uri="{FF2B5EF4-FFF2-40B4-BE49-F238E27FC236}">
                <a16:creationId xmlns:a16="http://schemas.microsoft.com/office/drawing/2014/main" id="{A56A4545-D5CB-6D46-87F7-4E66064C0EF3}"/>
              </a:ext>
            </a:extLst>
          </p:cNvPr>
          <p:cNvSpPr>
            <a:spLocks noGrp="1"/>
          </p:cNvSpPr>
          <p:nvPr>
            <p:ph type="body" idx="2"/>
          </p:nvPr>
        </p:nvSpPr>
        <p:spPr/>
        <p:txBody>
          <a:bodyPr/>
          <a:lstStyle/>
          <a:p>
            <a:r>
              <a:rPr lang="en-US" dirty="0"/>
              <a:t>Graphics represent the timelines for: </a:t>
            </a:r>
          </a:p>
          <a:p>
            <a:pPr lvl="1"/>
            <a:r>
              <a:rPr lang="en-US" dirty="0"/>
              <a:t>Usability Testing</a:t>
            </a:r>
          </a:p>
          <a:p>
            <a:pPr lvl="1"/>
            <a:r>
              <a:rPr lang="en-US" dirty="0"/>
              <a:t>Design Thinking Workshop Prep and Post</a:t>
            </a:r>
          </a:p>
          <a:p>
            <a:pPr lvl="1"/>
            <a:r>
              <a:rPr lang="en-US" dirty="0"/>
              <a:t>Design Thinking Workshop agendas</a:t>
            </a:r>
          </a:p>
          <a:p>
            <a:endParaRPr lang="en-US" dirty="0"/>
          </a:p>
        </p:txBody>
      </p:sp>
    </p:spTree>
    <p:extLst>
      <p:ext uri="{BB962C8B-B14F-4D97-AF65-F5344CB8AC3E}">
        <p14:creationId xmlns:p14="http://schemas.microsoft.com/office/powerpoint/2010/main" val="16750311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1"/>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Usability Testing Process</a:t>
            </a:r>
            <a:endParaRPr/>
          </a:p>
        </p:txBody>
      </p:sp>
      <p:pic>
        <p:nvPicPr>
          <p:cNvPr id="449" name="Google Shape;449;p61"/>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50" name="Google Shape;450;p61"/>
          <p:cNvPicPr preferRelativeResize="0"/>
          <p:nvPr/>
        </p:nvPicPr>
        <p:blipFill>
          <a:blip r:embed="rId4">
            <a:alphaModFix/>
          </a:blip>
          <a:stretch>
            <a:fillRect/>
          </a:stretch>
        </p:blipFill>
        <p:spPr>
          <a:xfrm>
            <a:off x="209450" y="1501851"/>
            <a:ext cx="5244899" cy="1833475"/>
          </a:xfrm>
          <a:prstGeom prst="rect">
            <a:avLst/>
          </a:prstGeom>
          <a:noFill/>
          <a:ln>
            <a:noFill/>
          </a:ln>
        </p:spPr>
      </p:pic>
      <p:pic>
        <p:nvPicPr>
          <p:cNvPr id="451" name="Google Shape;451;p61"/>
          <p:cNvPicPr preferRelativeResize="0"/>
          <p:nvPr/>
        </p:nvPicPr>
        <p:blipFill>
          <a:blip r:embed="rId5">
            <a:alphaModFix/>
          </a:blip>
          <a:stretch>
            <a:fillRect/>
          </a:stretch>
        </p:blipFill>
        <p:spPr>
          <a:xfrm>
            <a:off x="227302" y="3335325"/>
            <a:ext cx="5134548" cy="180817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47"/>
          <p:cNvPicPr preferRelativeResize="0"/>
          <p:nvPr/>
        </p:nvPicPr>
        <p:blipFill>
          <a:blip r:embed="rId3">
            <a:alphaModFix/>
          </a:blip>
          <a:stretch>
            <a:fillRect/>
          </a:stretch>
        </p:blipFill>
        <p:spPr>
          <a:xfrm>
            <a:off x="6170500" y="16600"/>
            <a:ext cx="2973500" cy="5110300"/>
          </a:xfrm>
          <a:prstGeom prst="rect">
            <a:avLst/>
          </a:prstGeom>
          <a:noFill/>
          <a:ln>
            <a:noFill/>
          </a:ln>
        </p:spPr>
      </p:pic>
      <p:sp>
        <p:nvSpPr>
          <p:cNvPr id="341" name="Google Shape;341;p4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UX Design Process</a:t>
            </a:r>
            <a:endParaRPr dirty="0"/>
          </a:p>
        </p:txBody>
      </p:sp>
      <p:sp>
        <p:nvSpPr>
          <p:cNvPr id="6" name="Pentagon 5">
            <a:extLst>
              <a:ext uri="{FF2B5EF4-FFF2-40B4-BE49-F238E27FC236}">
                <a16:creationId xmlns:a16="http://schemas.microsoft.com/office/drawing/2014/main" id="{EECCE429-4F64-6341-AD10-94E85BAF428A}"/>
              </a:ext>
            </a:extLst>
          </p:cNvPr>
          <p:cNvSpPr/>
          <p:nvPr/>
        </p:nvSpPr>
        <p:spPr>
          <a:xfrm>
            <a:off x="4939718" y="1738407"/>
            <a:ext cx="1471613" cy="276225"/>
          </a:xfrm>
          <a:prstGeom prst="homePlate">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050">
              <a:solidFill>
                <a:srgbClr val="FFFFFF"/>
              </a:solidFill>
              <a:latin typeface="Lucida Sans Unicode" panose="020B0602030504020204" pitchFamily="34" charset="0"/>
            </a:endParaRPr>
          </a:p>
        </p:txBody>
      </p:sp>
      <p:sp>
        <p:nvSpPr>
          <p:cNvPr id="7" name="Pentagon 6">
            <a:extLst>
              <a:ext uri="{FF2B5EF4-FFF2-40B4-BE49-F238E27FC236}">
                <a16:creationId xmlns:a16="http://schemas.microsoft.com/office/drawing/2014/main" id="{5DAE8BEC-26F7-1547-A78D-96BB13B06BE8}"/>
              </a:ext>
            </a:extLst>
          </p:cNvPr>
          <p:cNvSpPr/>
          <p:nvPr/>
        </p:nvSpPr>
        <p:spPr>
          <a:xfrm>
            <a:off x="2639431" y="1738407"/>
            <a:ext cx="1871663" cy="276225"/>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050">
              <a:solidFill>
                <a:srgbClr val="FFFFFF"/>
              </a:solidFill>
              <a:latin typeface="Lucida Sans Unicode" panose="020B0602030504020204" pitchFamily="34" charset="0"/>
            </a:endParaRPr>
          </a:p>
        </p:txBody>
      </p:sp>
      <p:sp>
        <p:nvSpPr>
          <p:cNvPr id="8" name="Pentagon 7">
            <a:extLst>
              <a:ext uri="{FF2B5EF4-FFF2-40B4-BE49-F238E27FC236}">
                <a16:creationId xmlns:a16="http://schemas.microsoft.com/office/drawing/2014/main" id="{91DA52FF-94D8-5A47-96B9-09AFCAA18F6F}"/>
              </a:ext>
            </a:extLst>
          </p:cNvPr>
          <p:cNvSpPr/>
          <p:nvPr/>
        </p:nvSpPr>
        <p:spPr>
          <a:xfrm>
            <a:off x="383980" y="1725216"/>
            <a:ext cx="1871663" cy="276225"/>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050">
              <a:solidFill>
                <a:srgbClr val="FFFFFF"/>
              </a:solidFill>
              <a:latin typeface="Lucida Sans Unicode" panose="020B0602030504020204" pitchFamily="34" charset="0"/>
            </a:endParaRPr>
          </a:p>
        </p:txBody>
      </p:sp>
      <p:sp>
        <p:nvSpPr>
          <p:cNvPr id="9" name="TextBox 5">
            <a:extLst>
              <a:ext uri="{FF2B5EF4-FFF2-40B4-BE49-F238E27FC236}">
                <a16:creationId xmlns:a16="http://schemas.microsoft.com/office/drawing/2014/main" id="{DB30A0F3-79A4-F147-95CF-B71DFD5C76A9}"/>
              </a:ext>
            </a:extLst>
          </p:cNvPr>
          <p:cNvSpPr txBox="1">
            <a:spLocks noChangeArrowheads="1"/>
          </p:cNvSpPr>
          <p:nvPr/>
        </p:nvSpPr>
        <p:spPr bwMode="auto">
          <a:xfrm>
            <a:off x="402799" y="1701359"/>
            <a:ext cx="94448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350" b="1" dirty="0">
                <a:solidFill>
                  <a:schemeClr val="bg1"/>
                </a:solidFill>
                <a:latin typeface="Arial" panose="020B0604020202020204" pitchFamily="34" charset="0"/>
              </a:rPr>
              <a:t>Analysis </a:t>
            </a:r>
          </a:p>
        </p:txBody>
      </p:sp>
      <p:sp>
        <p:nvSpPr>
          <p:cNvPr id="10" name="Rectangle 9">
            <a:extLst>
              <a:ext uri="{FF2B5EF4-FFF2-40B4-BE49-F238E27FC236}">
                <a16:creationId xmlns:a16="http://schemas.microsoft.com/office/drawing/2014/main" id="{E2E7B716-23B0-4046-B446-EF0D28F21249}"/>
              </a:ext>
            </a:extLst>
          </p:cNvPr>
          <p:cNvSpPr/>
          <p:nvPr/>
        </p:nvSpPr>
        <p:spPr>
          <a:xfrm>
            <a:off x="402799" y="2151762"/>
            <a:ext cx="2222697" cy="807913"/>
          </a:xfrm>
          <a:prstGeom prst="rect">
            <a:avLst/>
          </a:prstGeom>
        </p:spPr>
        <p:txBody>
          <a:bodyPr wrap="square">
            <a:spAutoFit/>
          </a:bodyPr>
          <a:lstStyle/>
          <a:p>
            <a:pPr eaLnBrk="1" hangingPunct="1">
              <a:defRPr/>
            </a:pPr>
            <a:r>
              <a:rPr lang="en-US" sz="1200" dirty="0">
                <a:latin typeface="Arial" charset="0"/>
                <a:cs typeface="Arial" charset="0"/>
              </a:rPr>
              <a:t>Collaborative Design Studio</a:t>
            </a:r>
          </a:p>
          <a:p>
            <a:pPr eaLnBrk="1" hangingPunct="1">
              <a:defRPr/>
            </a:pPr>
            <a:endParaRPr lang="en-US" sz="1200" dirty="0">
              <a:latin typeface="Arial" charset="0"/>
              <a:cs typeface="Arial" charset="0"/>
            </a:endParaRPr>
          </a:p>
          <a:p>
            <a:pPr eaLnBrk="1" hangingPunct="1">
              <a:defRPr/>
            </a:pPr>
            <a:r>
              <a:rPr lang="en-US" sz="1200" dirty="0">
                <a:latin typeface="Arial" charset="0"/>
                <a:cs typeface="Arial" charset="0"/>
              </a:rPr>
              <a:t>Identify all use cases (tasks)</a:t>
            </a:r>
          </a:p>
          <a:p>
            <a:pPr eaLnBrk="1" hangingPunct="1">
              <a:defRPr/>
            </a:pPr>
            <a:r>
              <a:rPr lang="en-US" sz="1050" i="1" dirty="0">
                <a:solidFill>
                  <a:schemeClr val="bg1">
                    <a:lumMod val="50000"/>
                  </a:schemeClr>
                </a:solidFill>
                <a:latin typeface="Arial" charset="0"/>
                <a:cs typeface="Arial" charset="0"/>
              </a:rPr>
              <a:t>Assumptions, Triggers, Goals</a:t>
            </a:r>
          </a:p>
        </p:txBody>
      </p:sp>
      <p:sp>
        <p:nvSpPr>
          <p:cNvPr id="11" name="Rectangle 10">
            <a:extLst>
              <a:ext uri="{FF2B5EF4-FFF2-40B4-BE49-F238E27FC236}">
                <a16:creationId xmlns:a16="http://schemas.microsoft.com/office/drawing/2014/main" id="{C4CD5205-516C-3944-8F0A-5DD93D33A336}"/>
              </a:ext>
            </a:extLst>
          </p:cNvPr>
          <p:cNvSpPr/>
          <p:nvPr/>
        </p:nvSpPr>
        <p:spPr>
          <a:xfrm>
            <a:off x="408480" y="3144341"/>
            <a:ext cx="1877615" cy="438582"/>
          </a:xfrm>
          <a:prstGeom prst="rect">
            <a:avLst/>
          </a:prstGeom>
        </p:spPr>
        <p:txBody>
          <a:bodyPr wrap="square">
            <a:spAutoFit/>
          </a:bodyPr>
          <a:lstStyle/>
          <a:p>
            <a:pPr eaLnBrk="1" hangingPunct="1">
              <a:defRPr/>
            </a:pPr>
            <a:r>
              <a:rPr lang="en-US" sz="1200" dirty="0">
                <a:latin typeface="Arial" charset="0"/>
                <a:cs typeface="Arial" charset="0"/>
              </a:rPr>
              <a:t>Create workflow diagram </a:t>
            </a:r>
          </a:p>
          <a:p>
            <a:pPr eaLnBrk="1" hangingPunct="1">
              <a:defRPr/>
            </a:pPr>
            <a:r>
              <a:rPr lang="en-US" sz="1050" i="1" dirty="0">
                <a:solidFill>
                  <a:schemeClr val="bg1">
                    <a:lumMod val="50000"/>
                  </a:schemeClr>
                </a:solidFill>
                <a:latin typeface="Arial" charset="0"/>
                <a:cs typeface="Arial" charset="0"/>
              </a:rPr>
              <a:t>Incorporates all use cases </a:t>
            </a:r>
          </a:p>
        </p:txBody>
      </p:sp>
      <p:sp>
        <p:nvSpPr>
          <p:cNvPr id="12" name="TextBox 8">
            <a:extLst>
              <a:ext uri="{FF2B5EF4-FFF2-40B4-BE49-F238E27FC236}">
                <a16:creationId xmlns:a16="http://schemas.microsoft.com/office/drawing/2014/main" id="{80265F20-0D80-704F-B45C-9468AE932000}"/>
              </a:ext>
            </a:extLst>
          </p:cNvPr>
          <p:cNvSpPr txBox="1">
            <a:spLocks noChangeArrowheads="1"/>
          </p:cNvSpPr>
          <p:nvPr/>
        </p:nvSpPr>
        <p:spPr bwMode="auto">
          <a:xfrm>
            <a:off x="2652571" y="1713287"/>
            <a:ext cx="76174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350" b="1" dirty="0">
                <a:solidFill>
                  <a:schemeClr val="bg1"/>
                </a:solidFill>
                <a:latin typeface="Arial" panose="020B0604020202020204" pitchFamily="34" charset="0"/>
              </a:rPr>
              <a:t>Design</a:t>
            </a:r>
          </a:p>
        </p:txBody>
      </p:sp>
      <p:sp>
        <p:nvSpPr>
          <p:cNvPr id="13" name="Rectangle 12">
            <a:extLst>
              <a:ext uri="{FF2B5EF4-FFF2-40B4-BE49-F238E27FC236}">
                <a16:creationId xmlns:a16="http://schemas.microsoft.com/office/drawing/2014/main" id="{16DF10B5-168F-C945-9569-157C72CCFDBE}"/>
              </a:ext>
            </a:extLst>
          </p:cNvPr>
          <p:cNvSpPr/>
          <p:nvPr/>
        </p:nvSpPr>
        <p:spPr>
          <a:xfrm>
            <a:off x="2639431" y="2115835"/>
            <a:ext cx="3429000" cy="2677656"/>
          </a:xfrm>
          <a:prstGeom prst="rect">
            <a:avLst/>
          </a:prstGeom>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dirty="0">
                <a:solidFill>
                  <a:schemeClr val="bg2">
                    <a:lumMod val="50000"/>
                  </a:schemeClr>
                </a:solidFill>
              </a:rPr>
              <a:t>Create</a:t>
            </a:r>
            <a:r>
              <a:rPr lang="en-US" altLang="en-US" sz="1200" dirty="0"/>
              <a:t> </a:t>
            </a:r>
            <a:r>
              <a:rPr lang="en-US" altLang="en-US" sz="1200" dirty="0">
                <a:solidFill>
                  <a:schemeClr val="bg2">
                    <a:lumMod val="50000"/>
                  </a:schemeClr>
                </a:solidFill>
              </a:rPr>
              <a:t>paper prototype</a:t>
            </a:r>
          </a:p>
          <a:p>
            <a:pPr eaLnBrk="1" hangingPunct="1"/>
            <a:endParaRPr lang="en-US" altLang="en-US" sz="1200" dirty="0"/>
          </a:p>
          <a:p>
            <a:pPr eaLnBrk="1" hangingPunct="1"/>
            <a:r>
              <a:rPr lang="en-US" altLang="en-US" sz="1200" dirty="0">
                <a:solidFill>
                  <a:schemeClr val="bg2">
                    <a:lumMod val="50000"/>
                  </a:schemeClr>
                </a:solidFill>
              </a:rPr>
              <a:t>Usability test </a:t>
            </a:r>
          </a:p>
          <a:p>
            <a:pPr eaLnBrk="1" hangingPunct="1"/>
            <a:r>
              <a:rPr lang="en-US" altLang="en-US" sz="1050" i="1" dirty="0">
                <a:solidFill>
                  <a:srgbClr val="7F7F7F"/>
                </a:solidFill>
              </a:rPr>
              <a:t>Test</a:t>
            </a:r>
            <a:r>
              <a:rPr lang="en-US" altLang="en-US" sz="1200" dirty="0"/>
              <a:t> </a:t>
            </a:r>
            <a:r>
              <a:rPr lang="en-US" altLang="en-US" sz="1050" i="1" dirty="0">
                <a:solidFill>
                  <a:srgbClr val="7F7F7F"/>
                </a:solidFill>
              </a:rPr>
              <a:t>paper prototype with end users</a:t>
            </a:r>
          </a:p>
          <a:p>
            <a:pPr eaLnBrk="1" hangingPunct="1"/>
            <a:endParaRPr lang="en-US" altLang="en-US" sz="1200" dirty="0"/>
          </a:p>
          <a:p>
            <a:pPr eaLnBrk="1" hangingPunct="1"/>
            <a:r>
              <a:rPr lang="en-US" altLang="en-US" sz="1200" dirty="0">
                <a:solidFill>
                  <a:schemeClr val="bg2">
                    <a:lumMod val="50000"/>
                  </a:schemeClr>
                </a:solidFill>
              </a:rPr>
              <a:t>Revise prototype</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Test again</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Create detailed mockup in Axure</a:t>
            </a:r>
          </a:p>
          <a:p>
            <a:pPr eaLnBrk="1" hangingPunct="1"/>
            <a:r>
              <a:rPr lang="en-US" altLang="en-US" sz="1050" i="1" dirty="0">
                <a:solidFill>
                  <a:srgbClr val="7F7F7F"/>
                </a:solidFill>
              </a:rPr>
              <a:t>Use components from the Design System</a:t>
            </a:r>
          </a:p>
          <a:p>
            <a:pPr eaLnBrk="1" hangingPunct="1"/>
            <a:endParaRPr lang="en-US" altLang="en-US" sz="1200" dirty="0">
              <a:solidFill>
                <a:schemeClr val="bg2">
                  <a:lumMod val="50000"/>
                </a:schemeClr>
              </a:solidFill>
            </a:endParaRPr>
          </a:p>
          <a:p>
            <a:pPr eaLnBrk="1" hangingPunct="1"/>
            <a:r>
              <a:rPr lang="en-US" altLang="en-US" sz="1200" dirty="0">
                <a:solidFill>
                  <a:schemeClr val="bg2">
                    <a:lumMod val="50000"/>
                  </a:schemeClr>
                </a:solidFill>
              </a:rPr>
              <a:t>Final usability test</a:t>
            </a:r>
          </a:p>
          <a:p>
            <a:pPr eaLnBrk="1" hangingPunct="1"/>
            <a:endParaRPr lang="en-US" altLang="en-US" sz="1200" dirty="0"/>
          </a:p>
        </p:txBody>
      </p:sp>
      <p:sp>
        <p:nvSpPr>
          <p:cNvPr id="14" name="TextBox 10">
            <a:extLst>
              <a:ext uri="{FF2B5EF4-FFF2-40B4-BE49-F238E27FC236}">
                <a16:creationId xmlns:a16="http://schemas.microsoft.com/office/drawing/2014/main" id="{8770ED16-CD76-7147-B3D0-3131CC0C95E7}"/>
              </a:ext>
            </a:extLst>
          </p:cNvPr>
          <p:cNvSpPr txBox="1">
            <a:spLocks noChangeArrowheads="1"/>
          </p:cNvSpPr>
          <p:nvPr/>
        </p:nvSpPr>
        <p:spPr bwMode="auto">
          <a:xfrm>
            <a:off x="4916982" y="1747284"/>
            <a:ext cx="1164213" cy="253916"/>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marR="0" lvl="0" algn="l" rtl="0">
              <a:lnSpc>
                <a:spcPct val="100000"/>
              </a:lnSpc>
              <a:spcBef>
                <a:spcPts val="0"/>
              </a:spcBef>
              <a:spcAft>
                <a:spcPts val="0"/>
              </a:spcAft>
            </a:defPPr>
            <a:lvl1pPr algn="ctr">
              <a:defRPr sz="1050">
                <a:solidFill>
                  <a:srgbClr val="FFFFFF"/>
                </a:solidFill>
                <a:latin typeface="Lucida Sans Unicode" panose="020B0602030504020204" pitchFamily="34" charset="0"/>
                <a:ea typeface="+mn-ea"/>
                <a:cs typeface="Arial" panose="020B0604020202020204" pitchFamily="34" charset="0"/>
              </a:defRPr>
            </a:lvl1pPr>
            <a:lvl2pPr marL="742950" indent="-285750">
              <a:defRPr>
                <a:solidFill>
                  <a:schemeClr val="tx1"/>
                </a:solidFill>
                <a:latin typeface="Arial" panose="020B0604020202020204" pitchFamily="34" charset="0"/>
                <a:ea typeface="+mn-ea"/>
                <a:cs typeface="Arial" panose="020B0604020202020204" pitchFamily="34" charset="0"/>
              </a:defRPr>
            </a:lvl2pPr>
            <a:lvl3pPr marL="1143000" indent="-228600">
              <a:defRPr>
                <a:solidFill>
                  <a:schemeClr val="tx1"/>
                </a:solidFill>
                <a:latin typeface="Arial" panose="020B0604020202020204" pitchFamily="34" charset="0"/>
                <a:ea typeface="+mn-ea"/>
                <a:cs typeface="Arial" panose="020B0604020202020204" pitchFamily="34" charset="0"/>
              </a:defRPr>
            </a:lvl3pPr>
            <a:lvl4pPr marL="1600200" indent="-228600">
              <a:defRPr>
                <a:solidFill>
                  <a:schemeClr val="tx1"/>
                </a:solidFill>
                <a:latin typeface="Arial" panose="020B0604020202020204" pitchFamily="34" charset="0"/>
                <a:ea typeface="+mn-ea"/>
                <a:cs typeface="Arial" panose="020B0604020202020204" pitchFamily="34" charset="0"/>
              </a:defRPr>
            </a:lvl4pPr>
            <a:lvl5pPr marL="2057400" indent="-228600">
              <a:defRPr>
                <a:solidFill>
                  <a:schemeClr val="tx1"/>
                </a:solidFill>
                <a:latin typeface="Arial" panose="020B0604020202020204" pitchFamily="34" charset="0"/>
                <a:ea typeface="+mn-ea"/>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ea typeface="+mn-ea"/>
                <a:cs typeface="Arial" panose="020B0604020202020204" pitchFamily="34" charset="0"/>
              </a:defRPr>
            </a:lvl9pPr>
          </a:lstStyle>
          <a:p>
            <a:r>
              <a:rPr lang="en-US" altLang="en-US" sz="1200" b="1" dirty="0"/>
              <a:t>Specification</a:t>
            </a:r>
          </a:p>
        </p:txBody>
      </p:sp>
      <p:sp>
        <p:nvSpPr>
          <p:cNvPr id="15" name="Rectangle 11">
            <a:extLst>
              <a:ext uri="{FF2B5EF4-FFF2-40B4-BE49-F238E27FC236}">
                <a16:creationId xmlns:a16="http://schemas.microsoft.com/office/drawing/2014/main" id="{D8E11337-C3BA-CF4C-9918-10E0CFC2FA2C}"/>
              </a:ext>
            </a:extLst>
          </p:cNvPr>
          <p:cNvSpPr>
            <a:spLocks noChangeArrowheads="1"/>
          </p:cNvSpPr>
          <p:nvPr/>
        </p:nvSpPr>
        <p:spPr bwMode="auto">
          <a:xfrm>
            <a:off x="5039731" y="2115836"/>
            <a:ext cx="1657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200" dirty="0">
                <a:solidFill>
                  <a:schemeClr val="bg2">
                    <a:lumMod val="50000"/>
                  </a:schemeClr>
                </a:solidFill>
                <a:latin typeface="Arial" panose="020B0604020202020204" pitchFamily="34" charset="0"/>
              </a:rPr>
              <a:t>Notated Design</a:t>
            </a:r>
          </a:p>
        </p:txBody>
      </p:sp>
    </p:spTree>
    <p:extLst>
      <p:ext uri="{BB962C8B-B14F-4D97-AF65-F5344CB8AC3E}">
        <p14:creationId xmlns:p14="http://schemas.microsoft.com/office/powerpoint/2010/main" val="21239076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Process</a:t>
            </a:r>
            <a:endParaRPr/>
          </a:p>
        </p:txBody>
      </p:sp>
      <p:pic>
        <p:nvPicPr>
          <p:cNvPr id="457" name="Google Shape;457;p62"/>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58" name="Google Shape;458;p62"/>
          <p:cNvPicPr preferRelativeResize="0"/>
          <p:nvPr/>
        </p:nvPicPr>
        <p:blipFill>
          <a:blip r:embed="rId4">
            <a:alphaModFix/>
          </a:blip>
          <a:stretch>
            <a:fillRect/>
          </a:stretch>
        </p:blipFill>
        <p:spPr>
          <a:xfrm>
            <a:off x="210825" y="1276975"/>
            <a:ext cx="5155366" cy="3866524"/>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3"/>
          <p:cNvSpPr txBox="1">
            <a:spLocks noGrp="1"/>
          </p:cNvSpPr>
          <p:nvPr>
            <p:ph type="title"/>
          </p:nvPr>
        </p:nvSpPr>
        <p:spPr>
          <a:xfrm>
            <a:off x="311700" y="631800"/>
            <a:ext cx="41142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DTW Agendas</a:t>
            </a:r>
            <a:endParaRPr/>
          </a:p>
        </p:txBody>
      </p:sp>
      <p:pic>
        <p:nvPicPr>
          <p:cNvPr id="464" name="Google Shape;464;p63"/>
          <p:cNvPicPr preferRelativeResize="0"/>
          <p:nvPr/>
        </p:nvPicPr>
        <p:blipFill>
          <a:blip r:embed="rId3">
            <a:alphaModFix/>
          </a:blip>
          <a:stretch>
            <a:fillRect/>
          </a:stretch>
        </p:blipFill>
        <p:spPr>
          <a:xfrm>
            <a:off x="6151183" y="0"/>
            <a:ext cx="2992818" cy="5143500"/>
          </a:xfrm>
          <a:prstGeom prst="rect">
            <a:avLst/>
          </a:prstGeom>
          <a:noFill/>
          <a:ln>
            <a:noFill/>
          </a:ln>
        </p:spPr>
      </p:pic>
      <p:pic>
        <p:nvPicPr>
          <p:cNvPr id="465" name="Google Shape;465;p63"/>
          <p:cNvPicPr preferRelativeResize="0"/>
          <p:nvPr/>
        </p:nvPicPr>
        <p:blipFill>
          <a:blip r:embed="rId4">
            <a:alphaModFix/>
          </a:blip>
          <a:stretch>
            <a:fillRect/>
          </a:stretch>
        </p:blipFill>
        <p:spPr>
          <a:xfrm>
            <a:off x="2151700" y="0"/>
            <a:ext cx="4786649" cy="5191549"/>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1C024-54C1-9043-B4DF-0571C45265AC}"/>
              </a:ext>
            </a:extLst>
          </p:cNvPr>
          <p:cNvSpPr>
            <a:spLocks noGrp="1"/>
          </p:cNvSpPr>
          <p:nvPr>
            <p:ph type="title"/>
          </p:nvPr>
        </p:nvSpPr>
        <p:spPr/>
        <p:txBody>
          <a:bodyPr/>
          <a:lstStyle/>
          <a:p>
            <a:r>
              <a:rPr lang="en-US" dirty="0"/>
              <a:t>Sample Reports</a:t>
            </a:r>
          </a:p>
        </p:txBody>
      </p:sp>
      <p:sp>
        <p:nvSpPr>
          <p:cNvPr id="4" name="Text Placeholder 3">
            <a:extLst>
              <a:ext uri="{FF2B5EF4-FFF2-40B4-BE49-F238E27FC236}">
                <a16:creationId xmlns:a16="http://schemas.microsoft.com/office/drawing/2014/main" id="{A56A4545-D5CB-6D46-87F7-4E66064C0EF3}"/>
              </a:ext>
            </a:extLst>
          </p:cNvPr>
          <p:cNvSpPr>
            <a:spLocks noGrp="1"/>
          </p:cNvSpPr>
          <p:nvPr>
            <p:ph type="body" idx="2"/>
          </p:nvPr>
        </p:nvSpPr>
        <p:spPr/>
        <p:txBody>
          <a:bodyPr/>
          <a:lstStyle/>
          <a:p>
            <a:r>
              <a:rPr lang="en-US" dirty="0"/>
              <a:t>Thumbnails of Report templates</a:t>
            </a:r>
          </a:p>
          <a:p>
            <a:endParaRPr lang="en-US" dirty="0"/>
          </a:p>
        </p:txBody>
      </p:sp>
    </p:spTree>
    <p:extLst>
      <p:ext uri="{BB962C8B-B14F-4D97-AF65-F5344CB8AC3E}">
        <p14:creationId xmlns:p14="http://schemas.microsoft.com/office/powerpoint/2010/main" val="3439599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64"/>
          <p:cNvPicPr preferRelativeResize="0"/>
          <p:nvPr/>
        </p:nvPicPr>
        <p:blipFill>
          <a:blip r:embed="rId3">
            <a:alphaModFix/>
          </a:blip>
          <a:stretch>
            <a:fillRect/>
          </a:stretch>
        </p:blipFill>
        <p:spPr>
          <a:xfrm>
            <a:off x="4857227" y="3113475"/>
            <a:ext cx="2597150" cy="1457650"/>
          </a:xfrm>
          <a:prstGeom prst="rect">
            <a:avLst/>
          </a:prstGeom>
          <a:noFill/>
          <a:ln w="9525" cap="flat" cmpd="sng">
            <a:solidFill>
              <a:srgbClr val="999999"/>
            </a:solidFill>
            <a:prstDash val="solid"/>
            <a:round/>
            <a:headEnd type="none" w="sm" len="sm"/>
            <a:tailEnd type="none" w="sm" len="sm"/>
          </a:ln>
        </p:spPr>
      </p:pic>
      <p:sp>
        <p:nvSpPr>
          <p:cNvPr id="471" name="Google Shape;471;p64"/>
          <p:cNvSpPr txBox="1">
            <a:spLocks noGrp="1"/>
          </p:cNvSpPr>
          <p:nvPr>
            <p:ph type="title"/>
          </p:nvPr>
        </p:nvSpPr>
        <p:spPr>
          <a:xfrm>
            <a:off x="311700" y="631800"/>
            <a:ext cx="3164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Sample Usability Report</a:t>
            </a:r>
            <a:endParaRPr/>
          </a:p>
        </p:txBody>
      </p:sp>
      <p:pic>
        <p:nvPicPr>
          <p:cNvPr id="472" name="Google Shape;472;p64"/>
          <p:cNvPicPr preferRelativeResize="0"/>
          <p:nvPr/>
        </p:nvPicPr>
        <p:blipFill>
          <a:blip r:embed="rId4">
            <a:alphaModFix/>
          </a:blip>
          <a:stretch>
            <a:fillRect/>
          </a:stretch>
        </p:blipFill>
        <p:spPr>
          <a:xfrm>
            <a:off x="2865866" y="2026325"/>
            <a:ext cx="2685625" cy="1514625"/>
          </a:xfrm>
          <a:prstGeom prst="rect">
            <a:avLst/>
          </a:prstGeom>
          <a:noFill/>
          <a:ln w="9525" cap="flat" cmpd="sng">
            <a:solidFill>
              <a:srgbClr val="999999"/>
            </a:solidFill>
            <a:prstDash val="solid"/>
            <a:round/>
            <a:headEnd type="none" w="sm" len="sm"/>
            <a:tailEnd type="none" w="sm" len="sm"/>
          </a:ln>
        </p:spPr>
      </p:pic>
      <p:pic>
        <p:nvPicPr>
          <p:cNvPr id="473" name="Google Shape;473;p64"/>
          <p:cNvPicPr preferRelativeResize="0"/>
          <p:nvPr/>
        </p:nvPicPr>
        <p:blipFill>
          <a:blip r:embed="rId5">
            <a:alphaModFix/>
          </a:blip>
          <a:stretch>
            <a:fillRect/>
          </a:stretch>
        </p:blipFill>
        <p:spPr>
          <a:xfrm>
            <a:off x="311712" y="1606600"/>
            <a:ext cx="2685625" cy="1506887"/>
          </a:xfrm>
          <a:prstGeom prst="rect">
            <a:avLst/>
          </a:prstGeom>
          <a:noFill/>
          <a:ln w="9525" cap="flat" cmpd="sng">
            <a:solidFill>
              <a:srgbClr val="999999"/>
            </a:solidFill>
            <a:prstDash val="solid"/>
            <a:round/>
            <a:headEnd type="none" w="sm" len="sm"/>
            <a:tailEnd type="none" w="sm" len="sm"/>
          </a:ln>
        </p:spPr>
      </p:pic>
      <p:pic>
        <p:nvPicPr>
          <p:cNvPr id="474" name="Google Shape;474;p64"/>
          <p:cNvPicPr preferRelativeResize="0"/>
          <p:nvPr/>
        </p:nvPicPr>
        <p:blipFill>
          <a:blip r:embed="rId6">
            <a:alphaModFix/>
          </a:blip>
          <a:stretch>
            <a:fillRect/>
          </a:stretch>
        </p:blipFill>
        <p:spPr>
          <a:xfrm>
            <a:off x="6458375" y="3630087"/>
            <a:ext cx="2685625" cy="1513402"/>
          </a:xfrm>
          <a:prstGeom prst="rect">
            <a:avLst/>
          </a:prstGeom>
          <a:noFill/>
          <a:ln w="9525" cap="flat" cmpd="sng">
            <a:solidFill>
              <a:srgbClr val="666666"/>
            </a:solidFill>
            <a:prstDash val="solid"/>
            <a:round/>
            <a:headEnd type="none" w="sm" len="sm"/>
            <a:tailEnd type="none" w="sm" len="sm"/>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5628-75E2-B243-B7DF-5673B19D8E41}"/>
              </a:ext>
            </a:extLst>
          </p:cNvPr>
          <p:cNvSpPr>
            <a:spLocks noGrp="1"/>
          </p:cNvSpPr>
          <p:nvPr>
            <p:ph type="title"/>
          </p:nvPr>
        </p:nvSpPr>
        <p:spPr>
          <a:xfrm>
            <a:off x="286533" y="0"/>
            <a:ext cx="2808000" cy="755700"/>
          </a:xfrm>
        </p:spPr>
        <p:txBody>
          <a:bodyPr/>
          <a:lstStyle/>
          <a:p>
            <a:r>
              <a:rPr lang="en-US" dirty="0"/>
              <a:t>Design System</a:t>
            </a:r>
          </a:p>
        </p:txBody>
      </p:sp>
      <p:pic>
        <p:nvPicPr>
          <p:cNvPr id="4" name="Picture 3">
            <a:extLst>
              <a:ext uri="{FF2B5EF4-FFF2-40B4-BE49-F238E27FC236}">
                <a16:creationId xmlns:a16="http://schemas.microsoft.com/office/drawing/2014/main" id="{581F7732-0DCA-7F43-9A5D-EA60F6CFA977}"/>
              </a:ext>
            </a:extLst>
          </p:cNvPr>
          <p:cNvPicPr>
            <a:picLocks noChangeAspect="1"/>
          </p:cNvPicPr>
          <p:nvPr/>
        </p:nvPicPr>
        <p:blipFill>
          <a:blip r:embed="rId2"/>
          <a:stretch>
            <a:fillRect/>
          </a:stretch>
        </p:blipFill>
        <p:spPr>
          <a:xfrm>
            <a:off x="402672" y="755700"/>
            <a:ext cx="6182337" cy="4387800"/>
          </a:xfrm>
          <a:prstGeom prst="rect">
            <a:avLst/>
          </a:prstGeom>
        </p:spPr>
      </p:pic>
    </p:spTree>
    <p:extLst>
      <p:ext uri="{BB962C8B-B14F-4D97-AF65-F5344CB8AC3E}">
        <p14:creationId xmlns:p14="http://schemas.microsoft.com/office/powerpoint/2010/main" val="13348344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Contact</a:t>
            </a:r>
            <a:endParaRPr/>
          </a:p>
        </p:txBody>
      </p:sp>
      <p:sp>
        <p:nvSpPr>
          <p:cNvPr id="480" name="Google Shape;480;p65"/>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latin typeface="Arial"/>
                <a:ea typeface="Arial"/>
                <a:cs typeface="Arial"/>
                <a:sym typeface="Arial"/>
              </a:rPr>
              <a:t>Susie Robson</a:t>
            </a:r>
            <a:endParaRPr sz="1400" b="1">
              <a:latin typeface="Arial"/>
              <a:ea typeface="Arial"/>
              <a:cs typeface="Arial"/>
              <a:sym typeface="Arial"/>
            </a:endParaRPr>
          </a:p>
          <a:p>
            <a:pPr marL="0" lvl="0" indent="0" algn="l" rtl="0">
              <a:spcBef>
                <a:spcPts val="0"/>
              </a:spcBef>
              <a:spcAft>
                <a:spcPts val="0"/>
              </a:spcAft>
              <a:buNone/>
            </a:pPr>
            <a:r>
              <a:rPr lang="en" sz="1400" u="sng">
                <a:solidFill>
                  <a:schemeClr val="hlink"/>
                </a:solidFill>
                <a:latin typeface="Arial"/>
                <a:ea typeface="Arial"/>
                <a:cs typeface="Arial"/>
                <a:sym typeface="Arial"/>
                <a:hlinkClick r:id="rId3"/>
              </a:rPr>
              <a:t>susrobson@gmail.com</a:t>
            </a: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617-435-1089</a:t>
            </a:r>
            <a:endParaRPr sz="1400">
              <a:latin typeface="Arial"/>
              <a:ea typeface="Arial"/>
              <a:cs typeface="Arial"/>
              <a:sym typeface="Arial"/>
            </a:endParaRPr>
          </a:p>
        </p:txBody>
      </p:sp>
      <p:pic>
        <p:nvPicPr>
          <p:cNvPr id="481" name="Google Shape;481;p65" descr="Upward shot of Golden Gate Bridge against blue sky"/>
          <p:cNvPicPr preferRelativeResize="0"/>
          <p:nvPr/>
        </p:nvPicPr>
        <p:blipFill rotWithShape="1">
          <a:blip r:embed="rId4">
            <a:alphaModFix/>
          </a:blip>
          <a:srcRect l="19071" t="9" r="4853"/>
          <a:stretch/>
        </p:blipFill>
        <p:spPr>
          <a:xfrm>
            <a:off x="3274676" y="0"/>
            <a:ext cx="5869325" cy="5143504"/>
          </a:xfrm>
          <a:prstGeom prst="rect">
            <a:avLst/>
          </a:prstGeom>
          <a:noFill/>
          <a:ln>
            <a:noFill/>
          </a:ln>
        </p:spPr>
      </p:pic>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7143</TotalTime>
  <Words>4261</Words>
  <Application>Microsoft Macintosh PowerPoint</Application>
  <PresentationFormat>On-screen Show (16:9)</PresentationFormat>
  <Paragraphs>564</Paragraphs>
  <Slides>109</Slides>
  <Notes>71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109</vt:i4>
      </vt:variant>
    </vt:vector>
  </HeadingPairs>
  <TitlesOfParts>
    <vt:vector size="118" baseType="lpstr">
      <vt:lpstr>Lucida Sans Unicode</vt:lpstr>
      <vt:lpstr>Oswald</vt:lpstr>
      <vt:lpstr>Calibri</vt:lpstr>
      <vt:lpstr>Mangal</vt:lpstr>
      <vt:lpstr>Arial</vt:lpstr>
      <vt:lpstr>Roboto</vt:lpstr>
      <vt:lpstr>Arial Unicode MS</vt:lpstr>
      <vt:lpstr>Source Code Pro</vt:lpstr>
      <vt:lpstr>Modern Writer</vt:lpstr>
      <vt:lpstr>Susie Robson</vt:lpstr>
      <vt:lpstr>About me</vt:lpstr>
      <vt:lpstr>Portfolio samples</vt:lpstr>
      <vt:lpstr>First Project: Design Thinking Workshop</vt:lpstr>
      <vt:lpstr>Design Thinking Workshops (DTW)</vt:lpstr>
      <vt:lpstr>DTW Process</vt:lpstr>
      <vt:lpstr>DTW Agendas</vt:lpstr>
      <vt:lpstr>DTW: IDMS</vt:lpstr>
      <vt:lpstr>Intro to Design Thinking</vt:lpstr>
      <vt:lpstr>PowerPoint Presentation</vt:lpstr>
      <vt:lpstr>Terminology</vt:lpstr>
      <vt:lpstr>Hopes and Fears</vt:lpstr>
      <vt:lpstr>Personas</vt:lpstr>
      <vt:lpstr>Persona Details</vt:lpstr>
      <vt:lpstr>Persona Details</vt:lpstr>
      <vt:lpstr>Empathy Mapping</vt:lpstr>
      <vt:lpstr>PowerPoint Presentation</vt:lpstr>
      <vt:lpstr>Barriers to Outcome</vt:lpstr>
      <vt:lpstr>AS IS Scenarios</vt:lpstr>
      <vt:lpstr>AS IS Scenarios</vt:lpstr>
      <vt:lpstr>AS IS Scenarios</vt:lpstr>
      <vt:lpstr>AS IS Workflows</vt:lpstr>
      <vt:lpstr>AS IS Workflows</vt:lpstr>
      <vt:lpstr>AS IS Unload/Reload Workflow</vt:lpstr>
      <vt:lpstr>AS IS --&gt; TO BE Workflows</vt:lpstr>
      <vt:lpstr>AS IS --&gt; TO BE Workflows</vt:lpstr>
      <vt:lpstr>Hill Statement</vt:lpstr>
      <vt:lpstr>Next Steps/Action Items</vt:lpstr>
      <vt:lpstr>Key Learnings</vt:lpstr>
      <vt:lpstr>Benefits</vt:lpstr>
      <vt:lpstr>What would I do differently?</vt:lpstr>
      <vt:lpstr>Second Project: Iterative Design with Usability Study</vt:lpstr>
      <vt:lpstr>Usability Study series: Mainframe Application Tuner (MAT) Dashboard</vt:lpstr>
      <vt:lpstr>The Problem to Solve</vt:lpstr>
      <vt:lpstr>Original Design</vt:lpstr>
      <vt:lpstr>UX Design Process Overview</vt:lpstr>
      <vt:lpstr>Collaborative Design Studio</vt:lpstr>
      <vt:lpstr>Personas</vt:lpstr>
      <vt:lpstr>Use Case</vt:lpstr>
      <vt:lpstr>Workflows</vt:lpstr>
      <vt:lpstr>Sketches</vt:lpstr>
      <vt:lpstr>Usability Study Using Paper Prototypes</vt:lpstr>
      <vt:lpstr>Redesign, Higher Fidelity, More Testing</vt:lpstr>
      <vt:lpstr>Axure Wireframes, More Testing</vt:lpstr>
      <vt:lpstr>Axure Wireframes, More Testing</vt:lpstr>
      <vt:lpstr>Axure Wireframes, More Testing, Customer Interviews</vt:lpstr>
      <vt:lpstr>Final UI</vt:lpstr>
      <vt:lpstr>What would I do differently?</vt:lpstr>
      <vt:lpstr>Other</vt:lpstr>
      <vt:lpstr>Competitive Analysis</vt:lpstr>
      <vt:lpstr>Competitive Analysis Project</vt:lpstr>
      <vt:lpstr>Our Agenda</vt:lpstr>
      <vt:lpstr>Goals of Our Analysis</vt:lpstr>
      <vt:lpstr>Key Characteristics</vt:lpstr>
      <vt:lpstr>Identify Competitors</vt:lpstr>
      <vt:lpstr>Design principles are the guiding light for any software application.” – LukeW, Product Director at Google</vt:lpstr>
      <vt:lpstr>10 Design Principles</vt:lpstr>
      <vt:lpstr>Workflows</vt:lpstr>
      <vt:lpstr>1. Lessen the barrier to entry</vt:lpstr>
      <vt:lpstr>PowerPoint Presentation</vt:lpstr>
      <vt:lpstr>PowerPoint Presentation</vt:lpstr>
      <vt:lpstr>2. Offer clear search capabilities</vt:lpstr>
      <vt:lpstr>PowerPoint Presentation</vt:lpstr>
      <vt:lpstr>PowerPoint Presentation</vt:lpstr>
      <vt:lpstr>PowerPoint Presentation</vt:lpstr>
      <vt:lpstr>3. Guide the user’s path</vt:lpstr>
      <vt:lpstr>PowerPoint Presentation</vt:lpstr>
      <vt:lpstr>PowerPoint Presentation</vt:lpstr>
      <vt:lpstr>PowerPoint Presentation</vt:lpstr>
      <vt:lpstr>4. Anticipate the user’s next task</vt:lpstr>
      <vt:lpstr>PowerPoint Presentation</vt:lpstr>
      <vt:lpstr>PowerPoint Presentation</vt:lpstr>
      <vt:lpstr>5. Make it easy to navigate</vt:lpstr>
      <vt:lpstr>PowerPoint Presentation</vt:lpstr>
      <vt:lpstr>PowerPoint Presentation</vt:lpstr>
      <vt:lpstr>PowerPoint Presentation</vt:lpstr>
      <vt:lpstr>6. Apply Effective Visual Design</vt:lpstr>
      <vt:lpstr>PowerPoint Presentation</vt:lpstr>
      <vt:lpstr>PowerPoint Presentation</vt:lpstr>
      <vt:lpstr>7. Maintain a consistent experience</vt:lpstr>
      <vt:lpstr>PowerPoint Presentation</vt:lpstr>
      <vt:lpstr>PowerPoint Presentation</vt:lpstr>
      <vt:lpstr>8. Offer a helping hand</vt:lpstr>
      <vt:lpstr>PowerPoint Presentation</vt:lpstr>
      <vt:lpstr>PowerPoint Presentation</vt:lpstr>
      <vt:lpstr>PowerPoint Presentation</vt:lpstr>
      <vt:lpstr>PowerPoint Presentation</vt:lpstr>
      <vt:lpstr>9. Provide clear and helpful dashboards</vt:lpstr>
      <vt:lpstr>PowerPoint Presentation</vt:lpstr>
      <vt:lpstr>PowerPoint Presentation</vt:lpstr>
      <vt:lpstr>PowerPoint Presentation</vt:lpstr>
      <vt:lpstr>PowerPoint Presentation</vt:lpstr>
      <vt:lpstr>10. Make App Dev Easy</vt:lpstr>
      <vt:lpstr>Typical Service Catalog Workflow for Development</vt:lpstr>
      <vt:lpstr>PowerPoint Presentation</vt:lpstr>
      <vt:lpstr>PowerPoint Presentation</vt:lpstr>
      <vt:lpstr>PowerPoint Presentation</vt:lpstr>
      <vt:lpstr>PowerPoint Presentation</vt:lpstr>
      <vt:lpstr>PowerPoint Presentation</vt:lpstr>
      <vt:lpstr>Final Steps</vt:lpstr>
      <vt:lpstr>Timeline Samples</vt:lpstr>
      <vt:lpstr>Usability Testing Process</vt:lpstr>
      <vt:lpstr>UX Design Process</vt:lpstr>
      <vt:lpstr>DTW Process</vt:lpstr>
      <vt:lpstr>DTW Agendas</vt:lpstr>
      <vt:lpstr>Sample Reports</vt:lpstr>
      <vt:lpstr>Sample Usability Report</vt:lpstr>
      <vt:lpstr>Design System</vt:lpstr>
      <vt:lpstr>Contact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Susie Robson</dc:title>
  <cp:lastModifiedBy>Microsoft Office User</cp:lastModifiedBy>
  <cp:revision>44</cp:revision>
  <dcterms:modified xsi:type="dcterms:W3CDTF">2024-08-01T16:06:35Z</dcterms:modified>
</cp:coreProperties>
</file>